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Open Sans Bold" charset="1" panose="020B0806030504020204"/>
      <p:regular r:id="rId25"/>
    </p:embeddedFont>
    <p:embeddedFont>
      <p:font typeface="Open Sans" charset="1" panose="020B0606030504020204"/>
      <p:regular r:id="rId26"/>
    </p:embeddedFont>
    <p:embeddedFont>
      <p:font typeface="Muli Bold Bold" charset="1" panose="000009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youtube.com/watch?v=SH7XSYJgd5E&amp;t=97s"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youtube.com/watch?v=SH7XSYJgd5E&amp;t=97s"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VAF13P139hA.mp4" Type="http://schemas.openxmlformats.org/officeDocument/2006/relationships/video"/><Relationship Id="rId4" Target="../media/VAF13P139hA.mp4" Type="http://schemas.microsoft.com/office/2007/relationships/media"/><Relationship Id="rId5" Target="https://www.youtube.com/watch?v=SH7XSYJgd5E&amp;t=97s" TargetMode="External" Type="http://schemas.openxmlformats.org/officeDocument/2006/relationships/hyperlink"/><Relationship Id="rId6" Target="https://www.youtube.com/watch?v=SH7XSYJgd5E&amp;t=97s"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VAF2atOZfcs.mp4" Type="http://schemas.openxmlformats.org/officeDocument/2006/relationships/video"/><Relationship Id="rId4" Target="../media/VAF2atOZfcs.mp4" Type="http://schemas.microsoft.com/office/2007/relationships/media"/><Relationship Id="rId5" Target="https://www.youtube.com/watch?v=SH7XSYJgd5E&amp;t=97s" TargetMode="External" Type="http://schemas.openxmlformats.org/officeDocument/2006/relationships/hyperlink"/><Relationship Id="rId6" Target="https://www.youtube.com/watch?v=SH7XSYJgd5E&amp;t=97s"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https://www.youtube.com/watch?v=SH7XSYJgd5E&amp;t=97s"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 Id="rId4"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jpeg" Type="http://schemas.openxmlformats.org/officeDocument/2006/relationships/image"/><Relationship Id="rId7" Target="../media/image2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youtube.com/watch?v=SH7XSYJgd5E&amp;t=97s"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013667"/>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5062838"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8765031" y="1258811"/>
            <a:ext cx="9312580" cy="7999489"/>
          </a:xfrm>
          <a:custGeom>
            <a:avLst/>
            <a:gdLst/>
            <a:ahLst/>
            <a:cxnLst/>
            <a:rect r="r" b="b" t="t" l="l"/>
            <a:pathLst>
              <a:path h="7999489" w="9312580">
                <a:moveTo>
                  <a:pt x="0" y="0"/>
                </a:moveTo>
                <a:lnTo>
                  <a:pt x="9312580" y="0"/>
                </a:lnTo>
                <a:lnTo>
                  <a:pt x="9312580" y="7999489"/>
                </a:lnTo>
                <a:lnTo>
                  <a:pt x="0" y="7999489"/>
                </a:lnTo>
                <a:lnTo>
                  <a:pt x="0" y="0"/>
                </a:lnTo>
                <a:close/>
              </a:path>
            </a:pathLst>
          </a:custGeom>
          <a:blipFill>
            <a:blip r:embed="rId2"/>
            <a:stretch>
              <a:fillRect l="0" t="0" r="0" b="0"/>
            </a:stretch>
          </a:blipFill>
        </p:spPr>
      </p:sp>
      <p:sp>
        <p:nvSpPr>
          <p:cNvPr name="TextBox 7" id="7"/>
          <p:cNvSpPr txBox="true"/>
          <p:nvPr/>
        </p:nvSpPr>
        <p:spPr>
          <a:xfrm rot="0">
            <a:off x="143342" y="3970885"/>
            <a:ext cx="10469831" cy="1654129"/>
          </a:xfrm>
          <a:prstGeom prst="rect">
            <a:avLst/>
          </a:prstGeom>
        </p:spPr>
        <p:txBody>
          <a:bodyPr anchor="t" rtlCol="false" tIns="0" lIns="0" bIns="0" rIns="0">
            <a:spAutoFit/>
          </a:bodyPr>
          <a:lstStyle/>
          <a:p>
            <a:pPr algn="ctr">
              <a:lnSpc>
                <a:spcPts val="6736"/>
              </a:lnSpc>
              <a:spcBef>
                <a:spcPct val="0"/>
              </a:spcBef>
            </a:pPr>
            <a:r>
              <a:rPr lang="en-US" b="true" sz="4811">
                <a:solidFill>
                  <a:srgbClr val="000000"/>
                </a:solidFill>
                <a:latin typeface="Open Sans Bold"/>
                <a:ea typeface="Open Sans Bold"/>
                <a:cs typeface="Open Sans Bold"/>
                <a:sym typeface="Open Sans Bold"/>
              </a:rPr>
              <a:t>SSD drives: A Revolution in the world of storage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TextBox 6" id="6"/>
          <p:cNvSpPr txBox="true"/>
          <p:nvPr/>
        </p:nvSpPr>
        <p:spPr>
          <a:xfrm rot="0">
            <a:off x="2228531" y="427949"/>
            <a:ext cx="13830939" cy="2230063"/>
          </a:xfrm>
          <a:prstGeom prst="rect">
            <a:avLst/>
          </a:prstGeom>
        </p:spPr>
        <p:txBody>
          <a:bodyPr anchor="t" rtlCol="false" tIns="0" lIns="0" bIns="0" rIns="0">
            <a:spAutoFit/>
          </a:bodyPr>
          <a:lstStyle/>
          <a:p>
            <a:pPr algn="ctr">
              <a:lnSpc>
                <a:spcPts val="9092"/>
              </a:lnSpc>
            </a:pPr>
            <a:r>
              <a:rPr lang="en-US" b="true" sz="6494">
                <a:solidFill>
                  <a:srgbClr val="000000"/>
                </a:solidFill>
                <a:latin typeface="Open Sans Bold"/>
                <a:ea typeface="Open Sans Bold"/>
                <a:cs typeface="Open Sans Bold"/>
                <a:sym typeface="Open Sans Bold"/>
                <a:hlinkClick r:id="rId2" tooltip="https://www.youtube.com/watch?v=SH7XSYJgd5E&amp;t=97s"/>
              </a:rPr>
              <a:t>Installing a Solid State Drive (SSD)</a:t>
            </a:r>
          </a:p>
          <a:p>
            <a:pPr algn="ctr">
              <a:lnSpc>
                <a:spcPts val="9092"/>
              </a:lnSpc>
            </a:pPr>
          </a:p>
        </p:txBody>
      </p:sp>
      <p:sp>
        <p:nvSpPr>
          <p:cNvPr name="TextBox 7" id="7"/>
          <p:cNvSpPr txBox="true"/>
          <p:nvPr/>
        </p:nvSpPr>
        <p:spPr>
          <a:xfrm rot="0">
            <a:off x="0" y="2366011"/>
            <a:ext cx="18288000" cy="5497827"/>
          </a:xfrm>
          <a:prstGeom prst="rect">
            <a:avLst/>
          </a:prstGeom>
        </p:spPr>
        <p:txBody>
          <a:bodyPr anchor="t" rtlCol="false" tIns="0" lIns="0" bIns="0" rIns="0">
            <a:spAutoFit/>
          </a:bodyPr>
          <a:lstStyle/>
          <a:p>
            <a:pPr algn="l">
              <a:lnSpc>
                <a:spcPts val="3640"/>
              </a:lnSpc>
            </a:pPr>
            <a:r>
              <a:rPr lang="en-US" sz="2600" b="true">
                <a:solidFill>
                  <a:srgbClr val="000000"/>
                </a:solidFill>
                <a:latin typeface="Open Sans Bold"/>
                <a:ea typeface="Open Sans Bold"/>
                <a:cs typeface="Open Sans Bold"/>
                <a:sym typeface="Open Sans Bold"/>
              </a:rPr>
              <a:t>    </a:t>
            </a:r>
            <a:r>
              <a:rPr lang="en-US" sz="2600" b="true">
                <a:solidFill>
                  <a:srgbClr val="000000"/>
                </a:solidFill>
                <a:latin typeface="Open Sans Bold"/>
                <a:ea typeface="Open Sans Bold"/>
                <a:cs typeface="Open Sans Bold"/>
                <a:sym typeface="Open Sans Bold"/>
              </a:rPr>
              <a:t>Shutdown your computer</a:t>
            </a:r>
            <a:r>
              <a:rPr lang="en-US" sz="2600">
                <a:solidFill>
                  <a:srgbClr val="000000"/>
                </a:solidFill>
                <a:latin typeface="Open Sans"/>
                <a:ea typeface="Open Sans"/>
                <a:cs typeface="Open Sans"/>
                <a:sym typeface="Open Sans"/>
              </a:rPr>
              <a:t>: Make sure your computer is completely powered off before you start.</a:t>
            </a:r>
          </a:p>
          <a:p>
            <a:pPr algn="l">
              <a:lnSpc>
                <a:spcPts val="3640"/>
              </a:lnSpc>
            </a:pPr>
            <a:r>
              <a:rPr lang="en-US" sz="2600">
                <a:solidFill>
                  <a:srgbClr val="000000"/>
                </a:solidFill>
                <a:latin typeface="Open Sans"/>
                <a:ea typeface="Open Sans"/>
                <a:cs typeface="Open Sans"/>
                <a:sym typeface="Open Sans"/>
              </a:rPr>
              <a:t>    </a:t>
            </a:r>
            <a:r>
              <a:rPr lang="en-US" sz="2600" b="true">
                <a:solidFill>
                  <a:srgbClr val="000000"/>
                </a:solidFill>
                <a:latin typeface="Open Sans Bold"/>
                <a:ea typeface="Open Sans Bold"/>
                <a:cs typeface="Open Sans Bold"/>
                <a:sym typeface="Open Sans Bold"/>
              </a:rPr>
              <a:t>Locate the hard drive bay</a:t>
            </a:r>
            <a:r>
              <a:rPr lang="en-US" sz="2600">
                <a:solidFill>
                  <a:srgbClr val="000000"/>
                </a:solidFill>
                <a:latin typeface="Open Sans"/>
                <a:ea typeface="Open Sans"/>
                <a:cs typeface="Open Sans"/>
                <a:sym typeface="Open Sans"/>
              </a:rPr>
              <a:t>: Identify where your existing hard drive is located. This is usually in the main drive bay, and it might be labeled or indicated in your computer's manual.</a:t>
            </a:r>
          </a:p>
          <a:p>
            <a:pPr algn="l">
              <a:lnSpc>
                <a:spcPts val="3500"/>
              </a:lnSpc>
            </a:pPr>
            <a:r>
              <a:rPr lang="en-US" sz="2500">
                <a:solidFill>
                  <a:srgbClr val="000000"/>
                </a:solidFill>
                <a:latin typeface="Open Sans"/>
                <a:ea typeface="Open Sans"/>
                <a:cs typeface="Open Sans"/>
                <a:sym typeface="Open Sans"/>
              </a:rPr>
              <a:t>    </a:t>
            </a:r>
            <a:r>
              <a:rPr lang="en-US" sz="2500" b="true">
                <a:solidFill>
                  <a:srgbClr val="000000"/>
                </a:solidFill>
                <a:latin typeface="Open Sans Bold"/>
                <a:ea typeface="Open Sans Bold"/>
                <a:cs typeface="Open Sans Bold"/>
                <a:sym typeface="Open Sans Bold"/>
              </a:rPr>
              <a:t>Open the case</a:t>
            </a:r>
            <a:r>
              <a:rPr lang="en-US" sz="2500">
                <a:solidFill>
                  <a:srgbClr val="000000"/>
                </a:solidFill>
                <a:latin typeface="Open Sans"/>
                <a:ea typeface="Open Sans"/>
                <a:cs typeface="Open Sans"/>
                <a:sym typeface="Open Sans"/>
              </a:rPr>
              <a:t>: Use the appropriate tools to open your computer case. This step varies depending on the type of computer you have. Laptops often have specific panels you can remove, while desktops may have side panels that you need to unscrew.</a:t>
            </a:r>
          </a:p>
          <a:p>
            <a:pPr algn="l">
              <a:lnSpc>
                <a:spcPts val="3500"/>
              </a:lnSpc>
            </a:pPr>
            <a:r>
              <a:rPr lang="en-US" sz="2500">
                <a:solidFill>
                  <a:srgbClr val="000000"/>
                </a:solidFill>
                <a:latin typeface="Open Sans"/>
                <a:ea typeface="Open Sans"/>
                <a:cs typeface="Open Sans"/>
                <a:sym typeface="Open Sans"/>
              </a:rPr>
              <a:t>    </a:t>
            </a:r>
            <a:r>
              <a:rPr lang="en-US" sz="2500" b="true">
                <a:solidFill>
                  <a:srgbClr val="000000"/>
                </a:solidFill>
                <a:latin typeface="Open Sans Bold"/>
                <a:ea typeface="Open Sans Bold"/>
                <a:cs typeface="Open Sans Bold"/>
                <a:sym typeface="Open Sans Bold"/>
              </a:rPr>
              <a:t>Locate the existing hard drive</a:t>
            </a:r>
            <a:r>
              <a:rPr lang="en-US" sz="2500">
                <a:solidFill>
                  <a:srgbClr val="000000"/>
                </a:solidFill>
                <a:latin typeface="Open Sans"/>
                <a:ea typeface="Open Sans"/>
                <a:cs typeface="Open Sans"/>
                <a:sym typeface="Open Sans"/>
              </a:rPr>
              <a:t>: Find the existing hard drive and identify the cables connected to it. Note which S</a:t>
            </a:r>
            <a:r>
              <a:rPr lang="en-US" sz="2500">
                <a:solidFill>
                  <a:srgbClr val="000000"/>
                </a:solidFill>
                <a:latin typeface="Open Sans"/>
                <a:ea typeface="Open Sans"/>
                <a:cs typeface="Open Sans"/>
                <a:sym typeface="Open Sans"/>
              </a:rPr>
              <a:t>ATA port and power cable it's using.</a:t>
            </a:r>
          </a:p>
          <a:p>
            <a:pPr algn="l">
              <a:lnSpc>
                <a:spcPts val="3500"/>
              </a:lnSpc>
            </a:pPr>
            <a:r>
              <a:rPr lang="en-US" sz="2500">
                <a:solidFill>
                  <a:srgbClr val="000000"/>
                </a:solidFill>
                <a:latin typeface="Open Sans"/>
                <a:ea typeface="Open Sans"/>
                <a:cs typeface="Open Sans"/>
                <a:sym typeface="Open Sans"/>
              </a:rPr>
              <a:t>   </a:t>
            </a:r>
            <a:r>
              <a:rPr lang="en-US" sz="2500" b="true">
                <a:solidFill>
                  <a:srgbClr val="000000"/>
                </a:solidFill>
                <a:latin typeface="Open Sans Bold"/>
                <a:ea typeface="Open Sans Bold"/>
                <a:cs typeface="Open Sans Bold"/>
                <a:sym typeface="Open Sans Bold"/>
              </a:rPr>
              <a:t>Disconnect the cables</a:t>
            </a:r>
            <a:r>
              <a:rPr lang="en-US" sz="2500">
                <a:solidFill>
                  <a:srgbClr val="000000"/>
                </a:solidFill>
                <a:latin typeface="Open Sans"/>
                <a:ea typeface="Open Sans"/>
                <a:cs typeface="Open Sans"/>
                <a:sym typeface="Open Sans"/>
              </a:rPr>
              <a:t>: Gently disconnect the SATA and power cables from the existing hard drive. Be careful not to force anything, as connectors are usually delicate.</a:t>
            </a:r>
          </a:p>
          <a:p>
            <a:pPr algn="l">
              <a:lnSpc>
                <a:spcPts val="3500"/>
              </a:lnSpc>
            </a:pPr>
            <a:r>
              <a:rPr lang="en-US" sz="2500">
                <a:solidFill>
                  <a:srgbClr val="000000"/>
                </a:solidFill>
                <a:latin typeface="Open Sans"/>
                <a:ea typeface="Open Sans"/>
                <a:cs typeface="Open Sans"/>
                <a:sym typeface="Open Sans"/>
              </a:rPr>
              <a:t>    </a:t>
            </a:r>
            <a:r>
              <a:rPr lang="en-US" sz="2500" b="true">
                <a:solidFill>
                  <a:srgbClr val="000000"/>
                </a:solidFill>
                <a:latin typeface="Open Sans Bold"/>
                <a:ea typeface="Open Sans Bold"/>
                <a:cs typeface="Open Sans Bold"/>
                <a:sym typeface="Open Sans Bold"/>
              </a:rPr>
              <a:t>Remove the existing hard drive</a:t>
            </a:r>
            <a:r>
              <a:rPr lang="en-US" sz="2500">
                <a:solidFill>
                  <a:srgbClr val="000000"/>
                </a:solidFill>
                <a:latin typeface="Open Sans"/>
                <a:ea typeface="Open Sans"/>
                <a:cs typeface="Open Sans"/>
                <a:sym typeface="Open Sans"/>
              </a:rPr>
              <a:t>: If the drive is in a drive bay or bracket, unscrew it and carefully remove it from the computer.</a:t>
            </a:r>
          </a:p>
          <a:p>
            <a:pPr algn="l">
              <a:lnSpc>
                <a:spcPts val="14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TextBox 6" id="6"/>
          <p:cNvSpPr txBox="true"/>
          <p:nvPr/>
        </p:nvSpPr>
        <p:spPr>
          <a:xfrm rot="0">
            <a:off x="2228531" y="427949"/>
            <a:ext cx="13830939" cy="2230063"/>
          </a:xfrm>
          <a:prstGeom prst="rect">
            <a:avLst/>
          </a:prstGeom>
        </p:spPr>
        <p:txBody>
          <a:bodyPr anchor="t" rtlCol="false" tIns="0" lIns="0" bIns="0" rIns="0">
            <a:spAutoFit/>
          </a:bodyPr>
          <a:lstStyle/>
          <a:p>
            <a:pPr algn="ctr">
              <a:lnSpc>
                <a:spcPts val="9092"/>
              </a:lnSpc>
            </a:pPr>
            <a:r>
              <a:rPr lang="en-US" b="true" sz="6494">
                <a:solidFill>
                  <a:srgbClr val="000000"/>
                </a:solidFill>
                <a:latin typeface="Open Sans Bold"/>
                <a:ea typeface="Open Sans Bold"/>
                <a:cs typeface="Open Sans Bold"/>
                <a:sym typeface="Open Sans Bold"/>
                <a:hlinkClick r:id="rId2" tooltip="https://www.youtube.com/watch?v=SH7XSYJgd5E&amp;t=97s"/>
              </a:rPr>
              <a:t>Installing a Solid State Drive (SSD)</a:t>
            </a:r>
          </a:p>
          <a:p>
            <a:pPr algn="ctr">
              <a:lnSpc>
                <a:spcPts val="9092"/>
              </a:lnSpc>
            </a:pPr>
          </a:p>
        </p:txBody>
      </p:sp>
      <p:sp>
        <p:nvSpPr>
          <p:cNvPr name="TextBox 7" id="7"/>
          <p:cNvSpPr txBox="true"/>
          <p:nvPr/>
        </p:nvSpPr>
        <p:spPr>
          <a:xfrm rot="0">
            <a:off x="0" y="2543453"/>
            <a:ext cx="18288000" cy="5161994"/>
          </a:xfrm>
          <a:prstGeom prst="rect">
            <a:avLst/>
          </a:prstGeom>
        </p:spPr>
        <p:txBody>
          <a:bodyPr anchor="t" rtlCol="false" tIns="0" lIns="0" bIns="0" rIns="0">
            <a:spAutoFit/>
          </a:bodyPr>
          <a:lstStyle/>
          <a:p>
            <a:pPr algn="l">
              <a:lnSpc>
                <a:spcPts val="3360"/>
              </a:lnSpc>
            </a:pPr>
            <a:r>
              <a:rPr lang="en-US" sz="2400" b="true">
                <a:solidFill>
                  <a:srgbClr val="000000"/>
                </a:solidFill>
                <a:latin typeface="Open Sans Bold"/>
                <a:ea typeface="Open Sans Bold"/>
                <a:cs typeface="Open Sans Bold"/>
                <a:sym typeface="Open Sans Bold"/>
              </a:rPr>
              <a:t>Install the S</a:t>
            </a:r>
            <a:r>
              <a:rPr lang="en-US" sz="2400" b="true">
                <a:solidFill>
                  <a:srgbClr val="000000"/>
                </a:solidFill>
                <a:latin typeface="Open Sans Bold"/>
                <a:ea typeface="Open Sans Bold"/>
                <a:cs typeface="Open Sans Bold"/>
                <a:sym typeface="Open Sans Bold"/>
              </a:rPr>
              <a:t>SD</a:t>
            </a:r>
            <a:r>
              <a:rPr lang="en-US" sz="2400">
                <a:solidFill>
                  <a:srgbClr val="000000"/>
                </a:solidFill>
                <a:latin typeface="Open Sans"/>
                <a:ea typeface="Open Sans"/>
                <a:cs typeface="Open Sans"/>
                <a:sym typeface="Open Sans"/>
              </a:rPr>
              <a:t>: If your SSD is the same form factor as your existing drive (e.g., 2.5-inch SATA), you can often install it in the same location. Secure the SSD in place using screws or any brackets that were used for the previous drive.</a:t>
            </a:r>
          </a:p>
          <a:p>
            <a:pPr algn="l">
              <a:lnSpc>
                <a:spcPts val="3360"/>
              </a:lnSpc>
            </a:pPr>
            <a:r>
              <a:rPr lang="en-US" sz="2400" b="true">
                <a:solidFill>
                  <a:srgbClr val="000000"/>
                </a:solidFill>
                <a:latin typeface="Open Sans Bold"/>
                <a:ea typeface="Open Sans Bold"/>
                <a:cs typeface="Open Sans Bold"/>
                <a:sym typeface="Open Sans Bold"/>
              </a:rPr>
              <a:t>Connect cables to the SSD</a:t>
            </a:r>
            <a:r>
              <a:rPr lang="en-US" sz="2400">
                <a:solidFill>
                  <a:srgbClr val="000000"/>
                </a:solidFill>
                <a:latin typeface="Open Sans"/>
                <a:ea typeface="Open Sans"/>
                <a:cs typeface="Open Sans"/>
                <a:sym typeface="Open Sans"/>
              </a:rPr>
              <a:t>: Attach the SATA and power cables to the SSD. Ensure a secure connection, and make sur</a:t>
            </a:r>
            <a:r>
              <a:rPr lang="en-US" sz="2400">
                <a:solidFill>
                  <a:srgbClr val="000000"/>
                </a:solidFill>
                <a:latin typeface="Open Sans"/>
                <a:ea typeface="Open Sans"/>
                <a:cs typeface="Open Sans"/>
                <a:sym typeface="Open Sans"/>
              </a:rPr>
              <a:t>e the cables are not putting stress on the SSD or interfering with other components.</a:t>
            </a:r>
          </a:p>
          <a:p>
            <a:pPr algn="l">
              <a:lnSpc>
                <a:spcPts val="3360"/>
              </a:lnSpc>
            </a:pPr>
            <a:r>
              <a:rPr lang="en-US" sz="2400" b="true">
                <a:solidFill>
                  <a:srgbClr val="000000"/>
                </a:solidFill>
                <a:latin typeface="Open Sans Bold"/>
                <a:ea typeface="Open Sans Bold"/>
                <a:cs typeface="Open Sans Bold"/>
                <a:sym typeface="Open Sans Bold"/>
              </a:rPr>
              <a:t>Close the computer case</a:t>
            </a:r>
            <a:r>
              <a:rPr lang="en-US" sz="2400">
                <a:solidFill>
                  <a:srgbClr val="000000"/>
                </a:solidFill>
                <a:latin typeface="Open Sans"/>
                <a:ea typeface="Open Sans"/>
                <a:cs typeface="Open Sans"/>
                <a:sym typeface="Open Sans"/>
              </a:rPr>
              <a:t>: Securely close the computer case, making sure all screws are tightened.</a:t>
            </a:r>
          </a:p>
          <a:p>
            <a:pPr algn="l">
              <a:lnSpc>
                <a:spcPts val="3360"/>
              </a:lnSpc>
            </a:pPr>
            <a:r>
              <a:rPr lang="en-US" sz="2400" b="true">
                <a:solidFill>
                  <a:srgbClr val="000000"/>
                </a:solidFill>
                <a:latin typeface="Open Sans Bold"/>
                <a:ea typeface="Open Sans Bold"/>
                <a:cs typeface="Open Sans Bold"/>
                <a:sym typeface="Open Sans Bold"/>
              </a:rPr>
              <a:t>Boot up your computer</a:t>
            </a:r>
            <a:r>
              <a:rPr lang="en-US" sz="2400">
                <a:solidFill>
                  <a:srgbClr val="000000"/>
                </a:solidFill>
                <a:latin typeface="Open Sans"/>
                <a:ea typeface="Open Sans"/>
                <a:cs typeface="Open Sans"/>
                <a:sym typeface="Open Sans"/>
              </a:rPr>
              <a:t>: Power on your computer and check if it recognizes the new SSD. If your SSD is not automatically detected, you may need to go into your computer's BIOS/UEFI settings and manually select the new drive or make sure the S</a:t>
            </a:r>
            <a:r>
              <a:rPr lang="en-US" sz="2400">
                <a:solidFill>
                  <a:srgbClr val="000000"/>
                </a:solidFill>
                <a:latin typeface="Open Sans"/>
                <a:ea typeface="Open Sans"/>
                <a:cs typeface="Open Sans"/>
                <a:sym typeface="Open Sans"/>
              </a:rPr>
              <a:t>ATA port is enabled.</a:t>
            </a:r>
          </a:p>
          <a:p>
            <a:pPr algn="l">
              <a:lnSpc>
                <a:spcPts val="3360"/>
              </a:lnSpc>
            </a:pPr>
            <a:r>
              <a:rPr lang="en-US" sz="2400" b="true">
                <a:solidFill>
                  <a:srgbClr val="000000"/>
                </a:solidFill>
                <a:latin typeface="Open Sans Bold"/>
                <a:ea typeface="Open Sans Bold"/>
                <a:cs typeface="Open Sans Bold"/>
                <a:sym typeface="Open Sans Bold"/>
              </a:rPr>
              <a:t>Format and install the operating system (if necessary):</a:t>
            </a:r>
            <a:r>
              <a:rPr lang="en-US" sz="2400">
                <a:solidFill>
                  <a:srgbClr val="000000"/>
                </a:solidFill>
                <a:latin typeface="Open Sans"/>
                <a:ea typeface="Open Sans"/>
                <a:cs typeface="Open Sans"/>
                <a:sym typeface="Open Sans"/>
              </a:rPr>
              <a:t> If you are using the SSD as your primary drive for the operating system, you might need to install the operating system. This usually involves booting from an installation media (such as a USB drive) and following the installation prompts.</a:t>
            </a:r>
          </a:p>
          <a:p>
            <a:pPr algn="just">
              <a:lnSpc>
                <a:spcPts val="3360"/>
              </a:lnSpc>
            </a:pPr>
            <a:r>
              <a:rPr lang="en-US" b="true" sz="2400">
                <a:solidFill>
                  <a:srgbClr val="000000"/>
                </a:solidFill>
                <a:latin typeface="Open Sans Bold"/>
                <a:ea typeface="Open Sans Bold"/>
                <a:cs typeface="Open Sans Bold"/>
                <a:sym typeface="Open Sans Bold"/>
              </a:rPr>
              <a:t>Restore your data</a:t>
            </a:r>
            <a:r>
              <a:rPr lang="en-US" sz="2400">
                <a:solidFill>
                  <a:srgbClr val="000000"/>
                </a:solidFill>
                <a:latin typeface="Open Sans"/>
                <a:ea typeface="Open Sans"/>
                <a:cs typeface="Open Sans"/>
                <a:sym typeface="Open Sans"/>
              </a:rPr>
              <a:t>: Once the SSD is installed and the operating system is set up, you can restore your data from the backup.</a:t>
            </a:r>
          </a:p>
          <a:p>
            <a:pPr algn="just">
              <a:lnSpc>
                <a:spcPts val="42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040569"/>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pic>
        <p:nvPicPr>
          <p:cNvPr name="Picture 6" id="6">
            <a:hlinkClick action="ppaction://media"/>
          </p:cNvPr>
          <p:cNvPicPr>
            <a:picLocks noChangeAspect="true"/>
          </p:cNvPicPr>
          <p:nvPr>
            <a:videoFile r:link="rId3"/>
            <p:extLst>
              <p:ext uri="{DAA4B4D4-6D71-4841-9C94-3DE7FCFB9230}">
                <p14:media xmlns:p14="http://schemas.microsoft.com/office/powerpoint/2010/main" r:embed="rId4">
                  <p14:trim st="6610.0000" end="13617.3469"/>
                </p14:media>
              </p:ext>
            </p:extLst>
          </p:nvPr>
        </p:nvPicPr>
        <p:blipFill>
          <a:blip r:embed="rId2"/>
          <a:srcRect l="0" t="0" r="0" b="0"/>
          <a:stretch>
            <a:fillRect/>
          </a:stretch>
        </p:blipFill>
        <p:spPr>
          <a:xfrm flipH="false" flipV="false" rot="0">
            <a:off x="4360839" y="3104587"/>
            <a:ext cx="9566322" cy="5381056"/>
          </a:xfrm>
          <a:prstGeom prst="rect">
            <a:avLst/>
          </a:prstGeom>
        </p:spPr>
      </p:pic>
      <p:sp>
        <p:nvSpPr>
          <p:cNvPr name="TextBox 7" id="7"/>
          <p:cNvSpPr txBox="true"/>
          <p:nvPr/>
        </p:nvSpPr>
        <p:spPr>
          <a:xfrm rot="0">
            <a:off x="516719" y="220469"/>
            <a:ext cx="15500171" cy="1089703"/>
          </a:xfrm>
          <a:prstGeom prst="rect">
            <a:avLst/>
          </a:prstGeom>
        </p:spPr>
        <p:txBody>
          <a:bodyPr anchor="t" rtlCol="false" tIns="0" lIns="0" bIns="0" rIns="0">
            <a:spAutoFit/>
          </a:bodyPr>
          <a:lstStyle/>
          <a:p>
            <a:pPr algn="ctr">
              <a:lnSpc>
                <a:spcPts val="9092"/>
              </a:lnSpc>
            </a:pPr>
            <a:r>
              <a:rPr lang="en-US" b="true" sz="6494">
                <a:solidFill>
                  <a:srgbClr val="000000"/>
                </a:solidFill>
                <a:latin typeface="Open Sans Bold"/>
                <a:ea typeface="Open Sans Bold"/>
                <a:cs typeface="Open Sans Bold"/>
                <a:sym typeface="Open Sans Bold"/>
                <a:hlinkClick r:id="rId5" tooltip="https://www.youtube.com/watch?v=SH7XSYJgd5E&amp;t=97s"/>
              </a:rPr>
              <a:t>SSD vs HDD – Making the Right Choice</a:t>
            </a:r>
          </a:p>
        </p:txBody>
      </p:sp>
      <p:sp>
        <p:nvSpPr>
          <p:cNvPr name="TextBox 8" id="8"/>
          <p:cNvSpPr txBox="true"/>
          <p:nvPr/>
        </p:nvSpPr>
        <p:spPr>
          <a:xfrm rot="0">
            <a:off x="5976334" y="1624496"/>
            <a:ext cx="6335332" cy="1051738"/>
          </a:xfrm>
          <a:prstGeom prst="rect">
            <a:avLst/>
          </a:prstGeom>
        </p:spPr>
        <p:txBody>
          <a:bodyPr anchor="t" rtlCol="false" tIns="0" lIns="0" bIns="0" rIns="0">
            <a:spAutoFit/>
          </a:bodyPr>
          <a:lstStyle/>
          <a:p>
            <a:pPr algn="ctr">
              <a:lnSpc>
                <a:spcPts val="8630"/>
              </a:lnSpc>
            </a:pPr>
            <a:r>
              <a:rPr lang="en-US" sz="6164">
                <a:solidFill>
                  <a:srgbClr val="000000"/>
                </a:solidFill>
                <a:latin typeface="Open Sans"/>
                <a:ea typeface="Open Sans"/>
                <a:cs typeface="Open Sans"/>
                <a:sym typeface="Open Sans"/>
                <a:hlinkClick r:id="rId6" tooltip="https://www.youtube.com/watch?v=SH7XSYJgd5E&amp;t=97s"/>
              </a:rPr>
              <a:t>Time comparison</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893398" y="9458741"/>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040569"/>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pic>
        <p:nvPicPr>
          <p:cNvPr name="Picture 6" id="6">
            <a:hlinkClick action="ppaction://media"/>
          </p:cNvPr>
          <p:cNvPicPr>
            <a:picLocks noChangeAspect="true"/>
          </p:cNvPicPr>
          <p:nvPr>
            <a:videoFile r:link="rId3"/>
            <p:extLst>
              <p:ext uri="{DAA4B4D4-6D71-4841-9C94-3DE7FCFB9230}">
                <p14:media xmlns:p14="http://schemas.microsoft.com/office/powerpoint/2010/main" r:embed="rId4">
                  <p14:trim st="5680.0000" end="72641.1791"/>
                </p14:media>
              </p:ext>
            </p:extLst>
          </p:nvPr>
        </p:nvPicPr>
        <p:blipFill>
          <a:blip r:embed="rId2"/>
          <a:srcRect l="0" t="0" r="0" b="0"/>
          <a:stretch>
            <a:fillRect/>
          </a:stretch>
        </p:blipFill>
        <p:spPr>
          <a:xfrm flipH="false" flipV="false" rot="0">
            <a:off x="3797466" y="2594955"/>
            <a:ext cx="11221062" cy="6311847"/>
          </a:xfrm>
          <a:prstGeom prst="rect">
            <a:avLst/>
          </a:prstGeom>
        </p:spPr>
      </p:pic>
      <p:sp>
        <p:nvSpPr>
          <p:cNvPr name="TextBox 7" id="7"/>
          <p:cNvSpPr txBox="true"/>
          <p:nvPr/>
        </p:nvSpPr>
        <p:spPr>
          <a:xfrm rot="0">
            <a:off x="516719" y="220469"/>
            <a:ext cx="15500171" cy="1089703"/>
          </a:xfrm>
          <a:prstGeom prst="rect">
            <a:avLst/>
          </a:prstGeom>
        </p:spPr>
        <p:txBody>
          <a:bodyPr anchor="t" rtlCol="false" tIns="0" lIns="0" bIns="0" rIns="0">
            <a:spAutoFit/>
          </a:bodyPr>
          <a:lstStyle/>
          <a:p>
            <a:pPr algn="ctr">
              <a:lnSpc>
                <a:spcPts val="9092"/>
              </a:lnSpc>
            </a:pPr>
            <a:r>
              <a:rPr lang="en-US" b="true" sz="6494">
                <a:solidFill>
                  <a:srgbClr val="000000"/>
                </a:solidFill>
                <a:latin typeface="Open Sans Bold"/>
                <a:ea typeface="Open Sans Bold"/>
                <a:cs typeface="Open Sans Bold"/>
                <a:sym typeface="Open Sans Bold"/>
                <a:hlinkClick r:id="rId5" tooltip="https://www.youtube.com/watch?v=SH7XSYJgd5E&amp;t=97s"/>
              </a:rPr>
              <a:t>SSD vs HDD – Making the Right Choice</a:t>
            </a:r>
          </a:p>
        </p:txBody>
      </p:sp>
      <p:sp>
        <p:nvSpPr>
          <p:cNvPr name="TextBox 8" id="8"/>
          <p:cNvSpPr txBox="true"/>
          <p:nvPr/>
        </p:nvSpPr>
        <p:spPr>
          <a:xfrm rot="0">
            <a:off x="7090072" y="1369544"/>
            <a:ext cx="4107857" cy="1051738"/>
          </a:xfrm>
          <a:prstGeom prst="rect">
            <a:avLst/>
          </a:prstGeom>
        </p:spPr>
        <p:txBody>
          <a:bodyPr anchor="t" rtlCol="false" tIns="0" lIns="0" bIns="0" rIns="0">
            <a:spAutoFit/>
          </a:bodyPr>
          <a:lstStyle/>
          <a:p>
            <a:pPr algn="ctr">
              <a:lnSpc>
                <a:spcPts val="8630"/>
              </a:lnSpc>
            </a:pPr>
            <a:r>
              <a:rPr lang="en-US" sz="6164">
                <a:solidFill>
                  <a:srgbClr val="000000"/>
                </a:solidFill>
                <a:latin typeface="Open Sans"/>
                <a:ea typeface="Open Sans"/>
                <a:cs typeface="Open Sans"/>
                <a:sym typeface="Open Sans"/>
                <a:hlinkClick r:id="rId6" tooltip="https://www.youtube.com/watch?v=SH7XSYJgd5E&amp;t=97s"/>
              </a:rPr>
              <a:t>Play games</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69476" y="-3496087"/>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832062" y="3118964"/>
            <a:ext cx="15901531" cy="4049073"/>
          </a:xfrm>
          <a:custGeom>
            <a:avLst/>
            <a:gdLst/>
            <a:ahLst/>
            <a:cxnLst/>
            <a:rect r="r" b="b" t="t" l="l"/>
            <a:pathLst>
              <a:path h="4049073" w="15901531">
                <a:moveTo>
                  <a:pt x="0" y="0"/>
                </a:moveTo>
                <a:lnTo>
                  <a:pt x="15901530" y="0"/>
                </a:lnTo>
                <a:lnTo>
                  <a:pt x="15901530" y="4049072"/>
                </a:lnTo>
                <a:lnTo>
                  <a:pt x="0" y="4049072"/>
                </a:lnTo>
                <a:lnTo>
                  <a:pt x="0" y="0"/>
                </a:lnTo>
                <a:close/>
              </a:path>
            </a:pathLst>
          </a:custGeom>
          <a:blipFill>
            <a:blip r:embed="rId2"/>
            <a:stretch>
              <a:fillRect l="0" t="0" r="0" b="0"/>
            </a:stretch>
          </a:blipFill>
        </p:spPr>
      </p:sp>
      <p:sp>
        <p:nvSpPr>
          <p:cNvPr name="TextBox 7" id="7"/>
          <p:cNvSpPr txBox="true"/>
          <p:nvPr/>
        </p:nvSpPr>
        <p:spPr>
          <a:xfrm rot="0">
            <a:off x="516959" y="181411"/>
            <a:ext cx="15499689" cy="1101867"/>
          </a:xfrm>
          <a:prstGeom prst="rect">
            <a:avLst/>
          </a:prstGeom>
        </p:spPr>
        <p:txBody>
          <a:bodyPr anchor="t" rtlCol="false" tIns="0" lIns="0" bIns="0" rIns="0">
            <a:spAutoFit/>
          </a:bodyPr>
          <a:lstStyle/>
          <a:p>
            <a:pPr algn="ctr">
              <a:lnSpc>
                <a:spcPts val="9092"/>
              </a:lnSpc>
            </a:pPr>
            <a:r>
              <a:rPr lang="en-US" b="true" sz="6494">
                <a:solidFill>
                  <a:srgbClr val="000000"/>
                </a:solidFill>
                <a:latin typeface="Open Sans Bold"/>
                <a:ea typeface="Open Sans Bold"/>
                <a:cs typeface="Open Sans Bold"/>
                <a:sym typeface="Open Sans Bold"/>
                <a:hlinkClick r:id="rId3" tooltip="https://www.youtube.com/watch?v=SH7XSYJgd5E&amp;t=97s"/>
              </a:rPr>
              <a:t>SSD vs HDD – Making the Right Choice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040569"/>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10882503" y="2972287"/>
            <a:ext cx="7405497" cy="4342426"/>
          </a:xfrm>
          <a:custGeom>
            <a:avLst/>
            <a:gdLst/>
            <a:ahLst/>
            <a:cxnLst/>
            <a:rect r="r" b="b" t="t" l="l"/>
            <a:pathLst>
              <a:path h="4342426" w="7405497">
                <a:moveTo>
                  <a:pt x="0" y="0"/>
                </a:moveTo>
                <a:lnTo>
                  <a:pt x="7405497" y="0"/>
                </a:lnTo>
                <a:lnTo>
                  <a:pt x="7405497" y="4342426"/>
                </a:lnTo>
                <a:lnTo>
                  <a:pt x="0" y="4342426"/>
                </a:lnTo>
                <a:lnTo>
                  <a:pt x="0" y="0"/>
                </a:lnTo>
                <a:close/>
              </a:path>
            </a:pathLst>
          </a:custGeom>
          <a:blipFill>
            <a:blip r:embed="rId2"/>
            <a:stretch>
              <a:fillRect l="0" t="0" r="0" b="0"/>
            </a:stretch>
          </a:blipFill>
        </p:spPr>
      </p:sp>
      <p:sp>
        <p:nvSpPr>
          <p:cNvPr name="TextBox 7" id="7"/>
          <p:cNvSpPr txBox="true"/>
          <p:nvPr/>
        </p:nvSpPr>
        <p:spPr>
          <a:xfrm rot="0">
            <a:off x="178085" y="1356168"/>
            <a:ext cx="16882185" cy="727156"/>
          </a:xfrm>
          <a:prstGeom prst="rect">
            <a:avLst/>
          </a:prstGeom>
        </p:spPr>
        <p:txBody>
          <a:bodyPr anchor="t" rtlCol="false" tIns="0" lIns="0" bIns="0" rIns="0">
            <a:spAutoFit/>
          </a:bodyPr>
          <a:lstStyle/>
          <a:p>
            <a:pPr algn="l">
              <a:lnSpc>
                <a:spcPts val="2970"/>
              </a:lnSpc>
            </a:pPr>
            <a:r>
              <a:rPr lang="en-US" sz="2121">
                <a:solidFill>
                  <a:srgbClr val="000000"/>
                </a:solidFill>
                <a:latin typeface="Open Sans"/>
                <a:ea typeface="Open Sans"/>
                <a:cs typeface="Open Sans"/>
                <a:sym typeface="Open Sans"/>
              </a:rPr>
              <a:t>The maintenance and lifespan of an SSD (Solid State Drive) can be optimized by following a few best practices. Here are tips to ensure the longevity and performance of your SSD:</a:t>
            </a:r>
          </a:p>
        </p:txBody>
      </p:sp>
      <p:sp>
        <p:nvSpPr>
          <p:cNvPr name="TextBox 8" id="8"/>
          <p:cNvSpPr txBox="true"/>
          <p:nvPr/>
        </p:nvSpPr>
        <p:spPr>
          <a:xfrm rot="0">
            <a:off x="3678731" y="424743"/>
            <a:ext cx="9880893" cy="2241048"/>
          </a:xfrm>
          <a:prstGeom prst="rect">
            <a:avLst/>
          </a:prstGeom>
        </p:spPr>
        <p:txBody>
          <a:bodyPr anchor="t" rtlCol="false" tIns="0" lIns="0" bIns="0" rIns="0">
            <a:spAutoFit/>
          </a:bodyPr>
          <a:lstStyle/>
          <a:p>
            <a:pPr algn="ctr">
              <a:lnSpc>
                <a:spcPts val="6018"/>
              </a:lnSpc>
            </a:pPr>
            <a:r>
              <a:rPr lang="en-US" sz="4298" b="true">
                <a:solidFill>
                  <a:srgbClr val="000000"/>
                </a:solidFill>
                <a:latin typeface="Open Sans Bold"/>
                <a:ea typeface="Open Sans Bold"/>
                <a:cs typeface="Open Sans Bold"/>
                <a:sym typeface="Open Sans Bold"/>
              </a:rPr>
              <a:t>Maintenance and Lifespan of an SSD</a:t>
            </a:r>
          </a:p>
          <a:p>
            <a:pPr algn="ctr">
              <a:lnSpc>
                <a:spcPts val="6018"/>
              </a:lnSpc>
            </a:pPr>
          </a:p>
          <a:p>
            <a:pPr algn="ctr">
              <a:lnSpc>
                <a:spcPts val="6018"/>
              </a:lnSpc>
            </a:pPr>
          </a:p>
        </p:txBody>
      </p:sp>
      <p:sp>
        <p:nvSpPr>
          <p:cNvPr name="TextBox 9" id="9"/>
          <p:cNvSpPr txBox="true"/>
          <p:nvPr/>
        </p:nvSpPr>
        <p:spPr>
          <a:xfrm rot="0">
            <a:off x="178085" y="2074016"/>
            <a:ext cx="10143619" cy="7092722"/>
          </a:xfrm>
          <a:prstGeom prst="rect">
            <a:avLst/>
          </a:prstGeom>
        </p:spPr>
        <p:txBody>
          <a:bodyPr anchor="t" rtlCol="false" tIns="0" lIns="0" bIns="0" rIns="0">
            <a:spAutoFit/>
          </a:bodyPr>
          <a:lstStyle/>
          <a:p>
            <a:pPr algn="just" marL="429412" indent="-214706" lvl="1">
              <a:lnSpc>
                <a:spcPts val="2784"/>
              </a:lnSpc>
              <a:buFont typeface="Arial"/>
              <a:buChar char="•"/>
            </a:pPr>
            <a:r>
              <a:rPr lang="en-US" b="true" sz="1988">
                <a:solidFill>
                  <a:srgbClr val="000000"/>
                </a:solidFill>
                <a:latin typeface="Open Sans Bold"/>
                <a:ea typeface="Open Sans Bold"/>
                <a:cs typeface="Open Sans Bold"/>
                <a:sym typeface="Open Sans Bold"/>
              </a:rPr>
              <a:t>Firmware Updates:</a:t>
            </a:r>
          </a:p>
          <a:p>
            <a:pPr algn="l">
              <a:lnSpc>
                <a:spcPts val="2650"/>
              </a:lnSpc>
            </a:pPr>
            <a:r>
              <a:rPr lang="en-US" sz="1893" b="true">
                <a:solidFill>
                  <a:srgbClr val="000000"/>
                </a:solidFill>
                <a:latin typeface="Open Sans Bold"/>
                <a:ea typeface="Open Sans Bold"/>
                <a:cs typeface="Open Sans Bold"/>
                <a:sym typeface="Open Sans Bold"/>
              </a:rPr>
              <a:t>     </a:t>
            </a:r>
            <a:r>
              <a:rPr lang="en-US" sz="1893">
                <a:solidFill>
                  <a:srgbClr val="000000"/>
                </a:solidFill>
                <a:latin typeface="Open Sans"/>
                <a:ea typeface="Open Sans"/>
                <a:cs typeface="Open Sans"/>
                <a:sym typeface="Open Sans"/>
              </a:rPr>
              <a:t>Make sure to check for firmware updates for your SSD regularly. Manufacturers sometimes release updates that improve SSD performance, compatibility, and stability.</a:t>
            </a:r>
          </a:p>
          <a:p>
            <a:pPr algn="just">
              <a:lnSpc>
                <a:spcPts val="2784"/>
              </a:lnSpc>
            </a:pPr>
            <a:r>
              <a:rPr lang="en-US" sz="1988">
                <a:solidFill>
                  <a:srgbClr val="000000"/>
                </a:solidFill>
                <a:latin typeface="Open Sans"/>
                <a:ea typeface="Open Sans"/>
                <a:cs typeface="Open Sans"/>
                <a:sym typeface="Open Sans"/>
              </a:rPr>
              <a:t>  </a:t>
            </a:r>
            <a:r>
              <a:rPr lang="en-US" sz="1988" b="true">
                <a:solidFill>
                  <a:srgbClr val="000000"/>
                </a:solidFill>
                <a:latin typeface="Open Sans Bold"/>
                <a:ea typeface="Open Sans Bold"/>
                <a:cs typeface="Open Sans Bold"/>
                <a:sym typeface="Open Sans Bold"/>
              </a:rPr>
              <a:t> </a:t>
            </a:r>
            <a:r>
              <a:rPr lang="en-US" sz="1988">
                <a:solidFill>
                  <a:srgbClr val="000000"/>
                </a:solidFill>
                <a:latin typeface="Open Sans"/>
                <a:ea typeface="Open Sans"/>
                <a:cs typeface="Open Sans"/>
                <a:sym typeface="Open Sans"/>
              </a:rPr>
              <a:t> </a:t>
            </a:r>
            <a:r>
              <a:rPr lang="en-US" sz="1988" b="true">
                <a:solidFill>
                  <a:srgbClr val="000000"/>
                </a:solidFill>
                <a:latin typeface="Open Sans Bold"/>
                <a:ea typeface="Open Sans Bold"/>
                <a:cs typeface="Open Sans Bold"/>
                <a:sym typeface="Open Sans Bold"/>
              </a:rPr>
              <a:t>Trim and Garbage Collection:</a:t>
            </a:r>
          </a:p>
          <a:p>
            <a:pPr algn="just" marL="387502" indent="-193751" lvl="1">
              <a:lnSpc>
                <a:spcPts val="2512"/>
              </a:lnSpc>
              <a:buFont typeface="Arial"/>
              <a:buChar char="•"/>
            </a:pPr>
            <a:r>
              <a:rPr lang="en-US" sz="1794">
                <a:solidFill>
                  <a:srgbClr val="000000"/>
                </a:solidFill>
                <a:latin typeface="Open Sans"/>
                <a:ea typeface="Open Sans"/>
                <a:cs typeface="Open Sans"/>
                <a:sym typeface="Open Sans"/>
              </a:rPr>
              <a:t>Enable the TRIM function in your operating system. TRIM allows the operating system to notify the SSD of data blocks that are no longer in use, thereby facilitating internal management of the SSD and preserving its performance over time.</a:t>
            </a:r>
          </a:p>
          <a:p>
            <a:pPr algn="just">
              <a:lnSpc>
                <a:spcPts val="2920"/>
              </a:lnSpc>
            </a:pPr>
            <a:r>
              <a:rPr lang="en-US" sz="2085">
                <a:solidFill>
                  <a:srgbClr val="000000"/>
                </a:solidFill>
                <a:latin typeface="Open Sans"/>
                <a:ea typeface="Open Sans"/>
                <a:cs typeface="Open Sans"/>
                <a:sym typeface="Open Sans"/>
              </a:rPr>
              <a:t>     </a:t>
            </a:r>
            <a:r>
              <a:rPr lang="en-US" sz="2085" b="true">
                <a:solidFill>
                  <a:srgbClr val="000000"/>
                </a:solidFill>
                <a:latin typeface="Open Sans Bold"/>
                <a:ea typeface="Open Sans Bold"/>
                <a:cs typeface="Open Sans Bold"/>
                <a:sym typeface="Open Sans Bold"/>
              </a:rPr>
              <a:t>Avoid Excessive Write Operations:</a:t>
            </a:r>
          </a:p>
          <a:p>
            <a:pPr algn="just" marL="387502" indent="-193751" lvl="1">
              <a:lnSpc>
                <a:spcPts val="2512"/>
              </a:lnSpc>
              <a:buFont typeface="Arial"/>
              <a:buChar char="•"/>
            </a:pPr>
            <a:r>
              <a:rPr lang="en-US" sz="1794">
                <a:solidFill>
                  <a:srgbClr val="000000"/>
                </a:solidFill>
                <a:latin typeface="Open Sans"/>
                <a:ea typeface="Open Sans"/>
                <a:cs typeface="Open Sans"/>
                <a:sym typeface="Open Sans"/>
              </a:rPr>
              <a:t>Although SSDs have a considerable lifespan, each memory cell has a limited number of write cycles. Avoid excessive write operations when possible. For example, avoid moving large files to the SSD frequently.</a:t>
            </a:r>
          </a:p>
          <a:p>
            <a:pPr algn="just">
              <a:lnSpc>
                <a:spcPts val="2920"/>
              </a:lnSpc>
            </a:pPr>
            <a:r>
              <a:rPr lang="en-US" sz="2085">
                <a:solidFill>
                  <a:srgbClr val="000000"/>
                </a:solidFill>
                <a:latin typeface="Open Sans"/>
                <a:ea typeface="Open Sans"/>
                <a:cs typeface="Open Sans"/>
                <a:sym typeface="Open Sans"/>
              </a:rPr>
              <a:t>     </a:t>
            </a:r>
            <a:r>
              <a:rPr lang="en-US" sz="2085" b="true">
                <a:solidFill>
                  <a:srgbClr val="000000"/>
                </a:solidFill>
                <a:latin typeface="Open Sans Bold"/>
                <a:ea typeface="Open Sans Bold"/>
                <a:cs typeface="Open Sans Bold"/>
                <a:sym typeface="Open Sans Bold"/>
              </a:rPr>
              <a:t>Monitor Free Space:</a:t>
            </a:r>
          </a:p>
          <a:p>
            <a:pPr algn="just" marL="387502" indent="-193751" lvl="1">
              <a:lnSpc>
                <a:spcPts val="2512"/>
              </a:lnSpc>
              <a:buFont typeface="Arial"/>
              <a:buChar char="•"/>
            </a:pPr>
            <a:r>
              <a:rPr lang="en-US" sz="1794">
                <a:solidFill>
                  <a:srgbClr val="000000"/>
                </a:solidFill>
                <a:latin typeface="Open Sans"/>
                <a:ea typeface="Open Sans"/>
                <a:cs typeface="Open Sans"/>
                <a:sym typeface="Open Sans"/>
              </a:rPr>
              <a:t>Maintain a certain percentage of free storage space on the SSD (at least 15-20%). This helps preserve performance and extends the life of the SSD, as it needs free space for write operations.</a:t>
            </a:r>
          </a:p>
          <a:p>
            <a:pPr algn="just">
              <a:lnSpc>
                <a:spcPts val="2512"/>
              </a:lnSpc>
            </a:pPr>
            <a:r>
              <a:rPr lang="en-US" sz="1794">
                <a:solidFill>
                  <a:srgbClr val="000000"/>
                </a:solidFill>
                <a:latin typeface="Open Sans"/>
                <a:ea typeface="Open Sans"/>
                <a:cs typeface="Open Sans"/>
                <a:sym typeface="Open Sans"/>
              </a:rPr>
              <a:t>    </a:t>
            </a:r>
            <a:r>
              <a:rPr lang="en-US" sz="1794" b="true">
                <a:solidFill>
                  <a:srgbClr val="000000"/>
                </a:solidFill>
                <a:latin typeface="Open Sans Bold"/>
                <a:ea typeface="Open Sans Bold"/>
                <a:cs typeface="Open Sans Bold"/>
                <a:sym typeface="Open Sans Bold"/>
              </a:rPr>
              <a:t>Avoid Extreme Temperatures:</a:t>
            </a:r>
          </a:p>
          <a:p>
            <a:pPr algn="just" marL="387502" indent="-193751" lvl="1">
              <a:lnSpc>
                <a:spcPts val="2512"/>
              </a:lnSpc>
              <a:buFont typeface="Arial"/>
              <a:buChar char="•"/>
            </a:pPr>
            <a:r>
              <a:rPr lang="en-US" sz="1794">
                <a:solidFill>
                  <a:srgbClr val="000000"/>
                </a:solidFill>
                <a:latin typeface="Open Sans"/>
                <a:ea typeface="Open Sans"/>
                <a:cs typeface="Open Sans"/>
                <a:sym typeface="Open Sans"/>
              </a:rPr>
              <a:t> </a:t>
            </a:r>
            <a:r>
              <a:rPr lang="en-US" sz="1794">
                <a:solidFill>
                  <a:srgbClr val="000000"/>
                </a:solidFill>
                <a:latin typeface="Open Sans"/>
                <a:ea typeface="Open Sans"/>
                <a:cs typeface="Open Sans"/>
                <a:sym typeface="Open Sans"/>
              </a:rPr>
              <a:t>SSDs perform best at moderate temperatures. Avoid excessively high or low temperatures which could affect the performance and lifespan of the SSD.</a:t>
            </a:r>
          </a:p>
          <a:p>
            <a:pPr algn="just">
              <a:lnSpc>
                <a:spcPts val="2512"/>
              </a:lnSpc>
            </a:pPr>
            <a:r>
              <a:rPr lang="en-US" sz="1794">
                <a:solidFill>
                  <a:srgbClr val="000000"/>
                </a:solidFill>
                <a:latin typeface="Open Sans"/>
                <a:ea typeface="Open Sans"/>
                <a:cs typeface="Open Sans"/>
                <a:sym typeface="Open Sans"/>
              </a:rPr>
              <a:t>       </a:t>
            </a:r>
            <a:r>
              <a:rPr lang="en-US" sz="1794" b="true">
                <a:solidFill>
                  <a:srgbClr val="000000"/>
                </a:solidFill>
                <a:latin typeface="Open Sans Bold"/>
                <a:ea typeface="Open Sans Bold"/>
                <a:cs typeface="Open Sans Bold"/>
                <a:sym typeface="Open Sans Bold"/>
              </a:rPr>
              <a:t>Regular Backups:</a:t>
            </a:r>
          </a:p>
          <a:p>
            <a:pPr algn="just" marL="387502" indent="-193751" lvl="1">
              <a:lnSpc>
                <a:spcPts val="2512"/>
              </a:lnSpc>
              <a:buFont typeface="Arial"/>
              <a:buChar char="•"/>
            </a:pPr>
            <a:r>
              <a:rPr lang="en-US" sz="1794">
                <a:solidFill>
                  <a:srgbClr val="000000"/>
                </a:solidFill>
                <a:latin typeface="Open Sans"/>
                <a:ea typeface="Open Sans"/>
                <a:cs typeface="Open Sans"/>
                <a:sym typeface="Open Sans"/>
              </a:rPr>
              <a:t> </a:t>
            </a:r>
            <a:r>
              <a:rPr lang="en-US" sz="1794">
                <a:solidFill>
                  <a:srgbClr val="000000"/>
                </a:solidFill>
                <a:latin typeface="Open Sans"/>
                <a:ea typeface="Open Sans"/>
                <a:cs typeface="Open Sans"/>
                <a:sym typeface="Open Sans"/>
              </a:rPr>
              <a:t>Make regular backups of your important data. Although this does not directly relate to SSD maintenance, it is a crucial practice to protect your data in the event of SSD failure.</a:t>
            </a:r>
          </a:p>
          <a:p>
            <a:pPr algn="just">
              <a:lnSpc>
                <a:spcPts val="224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156911" y="-356865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6" id="6"/>
          <p:cNvGrpSpPr/>
          <p:nvPr/>
        </p:nvGrpSpPr>
        <p:grpSpPr>
          <a:xfrm rot="0">
            <a:off x="16156911" y="3041081"/>
            <a:ext cx="1401613" cy="140161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50000" b="0"/>
              </a:stretch>
            </a:blipFill>
          </p:spPr>
        </p:sp>
      </p:grpSp>
      <p:sp>
        <p:nvSpPr>
          <p:cNvPr name="TextBox 8" id="8"/>
          <p:cNvSpPr txBox="true"/>
          <p:nvPr/>
        </p:nvSpPr>
        <p:spPr>
          <a:xfrm rot="0">
            <a:off x="2723425" y="424743"/>
            <a:ext cx="11791505" cy="1486210"/>
          </a:xfrm>
          <a:prstGeom prst="rect">
            <a:avLst/>
          </a:prstGeom>
        </p:spPr>
        <p:txBody>
          <a:bodyPr anchor="t" rtlCol="false" tIns="0" lIns="0" bIns="0" rIns="0">
            <a:spAutoFit/>
          </a:bodyPr>
          <a:lstStyle/>
          <a:p>
            <a:pPr algn="ctr">
              <a:lnSpc>
                <a:spcPts val="6018"/>
              </a:lnSpc>
            </a:pPr>
            <a:r>
              <a:rPr lang="en-US" sz="4298" b="true">
                <a:solidFill>
                  <a:srgbClr val="000000"/>
                </a:solidFill>
                <a:latin typeface="Open Sans Bold"/>
                <a:ea typeface="Open Sans Bold"/>
                <a:cs typeface="Open Sans Bold"/>
                <a:sym typeface="Open Sans Bold"/>
              </a:rPr>
              <a:t>The global trade of Solid State Drives (SSDs)</a:t>
            </a:r>
          </a:p>
          <a:p>
            <a:pPr algn="ctr">
              <a:lnSpc>
                <a:spcPts val="6018"/>
              </a:lnSpc>
            </a:pPr>
          </a:p>
        </p:txBody>
      </p:sp>
      <p:sp>
        <p:nvSpPr>
          <p:cNvPr name="TextBox 9" id="9"/>
          <p:cNvSpPr txBox="true"/>
          <p:nvPr/>
        </p:nvSpPr>
        <p:spPr>
          <a:xfrm rot="0">
            <a:off x="161049" y="1992858"/>
            <a:ext cx="16230600" cy="905508"/>
          </a:xfrm>
          <a:prstGeom prst="rect">
            <a:avLst/>
          </a:prstGeom>
        </p:spPr>
        <p:txBody>
          <a:bodyPr anchor="t" rtlCol="false" tIns="0" lIns="0" bIns="0" rIns="0">
            <a:spAutoFit/>
          </a:bodyPr>
          <a:lstStyle/>
          <a:p>
            <a:pPr algn="l">
              <a:lnSpc>
                <a:spcPts val="3640"/>
              </a:lnSpc>
            </a:pPr>
            <a:r>
              <a:rPr lang="en-US" sz="2600">
                <a:solidFill>
                  <a:srgbClr val="000000"/>
                </a:solidFill>
                <a:latin typeface="Open Sans"/>
                <a:ea typeface="Open Sans"/>
                <a:cs typeface="Open Sans"/>
                <a:sym typeface="Open Sans"/>
              </a:rPr>
              <a:t>These discs are very famous in the world and therefore they are a profitable product in the global trade game. Here are the largest countries producing these discs in the world:</a:t>
            </a:r>
          </a:p>
        </p:txBody>
      </p:sp>
      <p:sp>
        <p:nvSpPr>
          <p:cNvPr name="TextBox 10" id="10"/>
          <p:cNvSpPr txBox="true"/>
          <p:nvPr/>
        </p:nvSpPr>
        <p:spPr>
          <a:xfrm rot="0">
            <a:off x="161049" y="3172052"/>
            <a:ext cx="15308586" cy="1254645"/>
          </a:xfrm>
          <a:prstGeom prst="rect">
            <a:avLst/>
          </a:prstGeom>
        </p:spPr>
        <p:txBody>
          <a:bodyPr anchor="t" rtlCol="false" tIns="0" lIns="0" bIns="0" rIns="0">
            <a:spAutoFit/>
          </a:bodyPr>
          <a:lstStyle/>
          <a:p>
            <a:pPr algn="l">
              <a:lnSpc>
                <a:spcPts val="3346"/>
              </a:lnSpc>
            </a:pPr>
            <a:r>
              <a:rPr lang="en-US" sz="2390" b="true">
                <a:solidFill>
                  <a:srgbClr val="000000"/>
                </a:solidFill>
                <a:latin typeface="Open Sans Bold"/>
                <a:ea typeface="Open Sans Bold"/>
                <a:cs typeface="Open Sans Bold"/>
                <a:sym typeface="Open Sans Bold"/>
              </a:rPr>
              <a:t>China:</a:t>
            </a:r>
          </a:p>
          <a:p>
            <a:pPr algn="l" marL="516044" indent="-258022" lvl="1">
              <a:lnSpc>
                <a:spcPts val="3346"/>
              </a:lnSpc>
              <a:buFont typeface="Arial"/>
              <a:buChar char="•"/>
            </a:pPr>
            <a:r>
              <a:rPr lang="en-US" sz="2390">
                <a:solidFill>
                  <a:srgbClr val="000000"/>
                </a:solidFill>
                <a:latin typeface="Open Sans"/>
                <a:ea typeface="Open Sans"/>
                <a:cs typeface="Open Sans"/>
                <a:sym typeface="Open Sans"/>
              </a:rPr>
              <a:t>C</a:t>
            </a:r>
            <a:r>
              <a:rPr lang="en-US" sz="2390">
                <a:solidFill>
                  <a:srgbClr val="000000"/>
                </a:solidFill>
                <a:latin typeface="Open Sans"/>
                <a:ea typeface="Open Sans"/>
                <a:cs typeface="Open Sans"/>
                <a:sym typeface="Open Sans"/>
              </a:rPr>
              <a:t>hinese companies like Huawei, Lenovo, and others play a major role in the SSD manufacturing industry.</a:t>
            </a:r>
          </a:p>
          <a:p>
            <a:pPr algn="l">
              <a:lnSpc>
                <a:spcPts val="3346"/>
              </a:lnSpc>
            </a:pPr>
          </a:p>
        </p:txBody>
      </p:sp>
      <p:sp>
        <p:nvSpPr>
          <p:cNvPr name="TextBox 11" id="11"/>
          <p:cNvSpPr txBox="true"/>
          <p:nvPr/>
        </p:nvSpPr>
        <p:spPr>
          <a:xfrm rot="0">
            <a:off x="161049" y="4578542"/>
            <a:ext cx="16696669" cy="1591716"/>
          </a:xfrm>
          <a:prstGeom prst="rect">
            <a:avLst/>
          </a:prstGeom>
        </p:spPr>
        <p:txBody>
          <a:bodyPr anchor="t" rtlCol="false" tIns="0" lIns="0" bIns="0" rIns="0">
            <a:spAutoFit/>
          </a:bodyPr>
          <a:lstStyle/>
          <a:p>
            <a:pPr algn="l">
              <a:lnSpc>
                <a:spcPts val="3190"/>
              </a:lnSpc>
            </a:pPr>
            <a:r>
              <a:rPr lang="en-US" sz="2278" b="true">
                <a:solidFill>
                  <a:srgbClr val="000000"/>
                </a:solidFill>
                <a:latin typeface="Open Sans Bold"/>
                <a:ea typeface="Open Sans Bold"/>
                <a:cs typeface="Open Sans Bold"/>
                <a:sym typeface="Open Sans Bold"/>
              </a:rPr>
              <a:t>Taiwan:</a:t>
            </a:r>
          </a:p>
          <a:p>
            <a:pPr algn="l" marL="491983" indent="-245992" lvl="1">
              <a:lnSpc>
                <a:spcPts val="3190"/>
              </a:lnSpc>
              <a:buFont typeface="Arial"/>
              <a:buChar char="•"/>
            </a:pPr>
            <a:r>
              <a:rPr lang="en-US" sz="2278">
                <a:solidFill>
                  <a:srgbClr val="000000"/>
                </a:solidFill>
                <a:latin typeface="Open Sans"/>
                <a:ea typeface="Open Sans"/>
                <a:cs typeface="Open Sans"/>
                <a:sym typeface="Open Sans"/>
              </a:rPr>
              <a:t>Taiwan is a crucial center with major companies like Kingston, Adata, and others playing a significant role in SSD manufacturing.</a:t>
            </a:r>
          </a:p>
          <a:p>
            <a:pPr algn="l">
              <a:lnSpc>
                <a:spcPts val="3190"/>
              </a:lnSpc>
            </a:pPr>
          </a:p>
        </p:txBody>
      </p:sp>
      <p:grpSp>
        <p:nvGrpSpPr>
          <p:cNvPr name="Group 12" id="12"/>
          <p:cNvGrpSpPr/>
          <p:nvPr/>
        </p:nvGrpSpPr>
        <p:grpSpPr>
          <a:xfrm rot="0">
            <a:off x="16156911" y="4616642"/>
            <a:ext cx="1401613" cy="14016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4362" t="0" r="-128835" b="-62132"/>
              </a:stretch>
            </a:blipFill>
          </p:spPr>
        </p:sp>
      </p:grpSp>
      <p:sp>
        <p:nvSpPr>
          <p:cNvPr name="TextBox 14" id="14"/>
          <p:cNvSpPr txBox="true"/>
          <p:nvPr/>
        </p:nvSpPr>
        <p:spPr>
          <a:xfrm rot="0">
            <a:off x="149438" y="6304005"/>
            <a:ext cx="16007473" cy="1527587"/>
          </a:xfrm>
          <a:prstGeom prst="rect">
            <a:avLst/>
          </a:prstGeom>
        </p:spPr>
        <p:txBody>
          <a:bodyPr anchor="t" rtlCol="false" tIns="0" lIns="0" bIns="0" rIns="0">
            <a:spAutoFit/>
          </a:bodyPr>
          <a:lstStyle/>
          <a:p>
            <a:pPr algn="l">
              <a:lnSpc>
                <a:spcPts val="3058"/>
              </a:lnSpc>
            </a:pPr>
            <a:r>
              <a:rPr lang="en-US" sz="2184" b="true">
                <a:solidFill>
                  <a:srgbClr val="000000"/>
                </a:solidFill>
                <a:latin typeface="Open Sans Bold"/>
                <a:ea typeface="Open Sans Bold"/>
                <a:cs typeface="Open Sans Bold"/>
                <a:sym typeface="Open Sans Bold"/>
              </a:rPr>
              <a:t>Japan:</a:t>
            </a:r>
          </a:p>
          <a:p>
            <a:pPr algn="l" marL="471675" indent="-235838" lvl="1">
              <a:lnSpc>
                <a:spcPts val="3058"/>
              </a:lnSpc>
              <a:buFont typeface="Arial"/>
              <a:buChar char="•"/>
            </a:pPr>
            <a:r>
              <a:rPr lang="en-US" sz="2184">
                <a:solidFill>
                  <a:srgbClr val="000000"/>
                </a:solidFill>
                <a:latin typeface="Open Sans"/>
                <a:ea typeface="Open Sans"/>
                <a:cs typeface="Open Sans"/>
                <a:sym typeface="Open Sans"/>
              </a:rPr>
              <a:t>Japan is home to companies like Toshiba Memory Corporation (now Kioxia) that contribute to the production of SSD components.</a:t>
            </a:r>
          </a:p>
          <a:p>
            <a:pPr algn="l">
              <a:lnSpc>
                <a:spcPts val="3058"/>
              </a:lnSpc>
            </a:pPr>
          </a:p>
        </p:txBody>
      </p:sp>
      <p:grpSp>
        <p:nvGrpSpPr>
          <p:cNvPr name="Group 15" id="15"/>
          <p:cNvGrpSpPr/>
          <p:nvPr/>
        </p:nvGrpSpPr>
        <p:grpSpPr>
          <a:xfrm rot="0">
            <a:off x="16156911" y="6332580"/>
            <a:ext cx="1401613" cy="140161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866" t="0" r="-24866"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9485178" y="1566205"/>
            <a:ext cx="7478666" cy="6881109"/>
            <a:chOff x="0" y="0"/>
            <a:chExt cx="1842500" cy="1695282"/>
          </a:xfrm>
        </p:grpSpPr>
        <p:sp>
          <p:nvSpPr>
            <p:cNvPr name="Freeform 3" id="3"/>
            <p:cNvSpPr/>
            <p:nvPr/>
          </p:nvSpPr>
          <p:spPr>
            <a:xfrm flipH="false" flipV="false" rot="0">
              <a:off x="0" y="0"/>
              <a:ext cx="1842500" cy="1695282"/>
            </a:xfrm>
            <a:custGeom>
              <a:avLst/>
              <a:gdLst/>
              <a:ahLst/>
              <a:cxnLst/>
              <a:rect r="r" b="b" t="t" l="l"/>
              <a:pathLst>
                <a:path h="1695282" w="1842500">
                  <a:moveTo>
                    <a:pt x="1718040" y="1695282"/>
                  </a:moveTo>
                  <a:lnTo>
                    <a:pt x="124460" y="1695282"/>
                  </a:lnTo>
                  <a:cubicBezTo>
                    <a:pt x="55880" y="1695282"/>
                    <a:pt x="0" y="1639402"/>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000000">
                <a:alpha val="0"/>
              </a:srgbClr>
            </a:solidFill>
          </p:spPr>
        </p:sp>
      </p:grpSp>
      <p:grpSp>
        <p:nvGrpSpPr>
          <p:cNvPr name="Group 4" id="4"/>
          <p:cNvGrpSpPr>
            <a:grpSpLocks noChangeAspect="true"/>
          </p:cNvGrpSpPr>
          <p:nvPr/>
        </p:nvGrpSpPr>
        <p:grpSpPr>
          <a:xfrm rot="-10800000">
            <a:off x="-563377" y="9258300"/>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6" id="6"/>
          <p:cNvGrpSpPr>
            <a:grpSpLocks noChangeAspect="true"/>
          </p:cNvGrpSpPr>
          <p:nvPr/>
        </p:nvGrpSpPr>
        <p:grpSpPr>
          <a:xfrm rot="-10800000">
            <a:off x="15087459" y="-3750665"/>
            <a:ext cx="5133582" cy="4779365"/>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8" id="8"/>
          <p:cNvSpPr/>
          <p:nvPr/>
        </p:nvSpPr>
        <p:spPr>
          <a:xfrm flipH="false" flipV="false" rot="0">
            <a:off x="1751212" y="2221287"/>
            <a:ext cx="7151920" cy="1822330"/>
          </a:xfrm>
          <a:custGeom>
            <a:avLst/>
            <a:gdLst/>
            <a:ahLst/>
            <a:cxnLst/>
            <a:rect r="r" b="b" t="t" l="l"/>
            <a:pathLst>
              <a:path h="1822330" w="7151920">
                <a:moveTo>
                  <a:pt x="0" y="0"/>
                </a:moveTo>
                <a:lnTo>
                  <a:pt x="7151921" y="0"/>
                </a:lnTo>
                <a:lnTo>
                  <a:pt x="7151921" y="1822329"/>
                </a:lnTo>
                <a:lnTo>
                  <a:pt x="0" y="1822329"/>
                </a:lnTo>
                <a:lnTo>
                  <a:pt x="0" y="0"/>
                </a:lnTo>
                <a:close/>
              </a:path>
            </a:pathLst>
          </a:custGeom>
          <a:blipFill>
            <a:blip r:embed="rId2"/>
            <a:stretch>
              <a:fillRect l="0" t="0" r="0" b="0"/>
            </a:stretch>
          </a:blipFill>
        </p:spPr>
      </p:sp>
      <p:sp>
        <p:nvSpPr>
          <p:cNvPr name="Freeform 9" id="9"/>
          <p:cNvSpPr/>
          <p:nvPr/>
        </p:nvSpPr>
        <p:spPr>
          <a:xfrm flipH="false" flipV="false" rot="0">
            <a:off x="2003414" y="4270796"/>
            <a:ext cx="6174192" cy="3472983"/>
          </a:xfrm>
          <a:custGeom>
            <a:avLst/>
            <a:gdLst/>
            <a:ahLst/>
            <a:cxnLst/>
            <a:rect r="r" b="b" t="t" l="l"/>
            <a:pathLst>
              <a:path h="3472983" w="6174192">
                <a:moveTo>
                  <a:pt x="0" y="0"/>
                </a:moveTo>
                <a:lnTo>
                  <a:pt x="6174192" y="0"/>
                </a:lnTo>
                <a:lnTo>
                  <a:pt x="6174192" y="3472983"/>
                </a:lnTo>
                <a:lnTo>
                  <a:pt x="0" y="3472983"/>
                </a:lnTo>
                <a:lnTo>
                  <a:pt x="0" y="0"/>
                </a:lnTo>
                <a:close/>
              </a:path>
            </a:pathLst>
          </a:custGeom>
          <a:blipFill>
            <a:blip r:embed="rId3"/>
            <a:stretch>
              <a:fillRect l="0" t="0" r="0" b="0"/>
            </a:stretch>
          </a:blipFill>
        </p:spPr>
      </p:sp>
      <p:sp>
        <p:nvSpPr>
          <p:cNvPr name="Freeform 10" id="10"/>
          <p:cNvSpPr/>
          <p:nvPr/>
        </p:nvSpPr>
        <p:spPr>
          <a:xfrm flipH="false" flipV="false" rot="0">
            <a:off x="10075561" y="2221287"/>
            <a:ext cx="5866047" cy="2199767"/>
          </a:xfrm>
          <a:custGeom>
            <a:avLst/>
            <a:gdLst/>
            <a:ahLst/>
            <a:cxnLst/>
            <a:rect r="r" b="b" t="t" l="l"/>
            <a:pathLst>
              <a:path h="2199767" w="5866047">
                <a:moveTo>
                  <a:pt x="0" y="0"/>
                </a:moveTo>
                <a:lnTo>
                  <a:pt x="5866046" y="0"/>
                </a:lnTo>
                <a:lnTo>
                  <a:pt x="5866046" y="2199767"/>
                </a:lnTo>
                <a:lnTo>
                  <a:pt x="0" y="2199767"/>
                </a:lnTo>
                <a:lnTo>
                  <a:pt x="0" y="0"/>
                </a:lnTo>
                <a:close/>
              </a:path>
            </a:pathLst>
          </a:custGeom>
          <a:blipFill>
            <a:blip r:embed="rId4"/>
            <a:stretch>
              <a:fillRect l="0" t="0" r="0" b="0"/>
            </a:stretch>
          </a:blipFill>
        </p:spPr>
      </p:sp>
      <p:sp>
        <p:nvSpPr>
          <p:cNvPr name="Freeform 11" id="11"/>
          <p:cNvSpPr/>
          <p:nvPr/>
        </p:nvSpPr>
        <p:spPr>
          <a:xfrm flipH="false" flipV="false" rot="0">
            <a:off x="9208553" y="3189106"/>
            <a:ext cx="7600062" cy="5579462"/>
          </a:xfrm>
          <a:custGeom>
            <a:avLst/>
            <a:gdLst/>
            <a:ahLst/>
            <a:cxnLst/>
            <a:rect r="r" b="b" t="t" l="l"/>
            <a:pathLst>
              <a:path h="5579462" w="7600062">
                <a:moveTo>
                  <a:pt x="0" y="0"/>
                </a:moveTo>
                <a:lnTo>
                  <a:pt x="7600062" y="0"/>
                </a:lnTo>
                <a:lnTo>
                  <a:pt x="7600062" y="5579462"/>
                </a:lnTo>
                <a:lnTo>
                  <a:pt x="0" y="5579462"/>
                </a:lnTo>
                <a:lnTo>
                  <a:pt x="0" y="0"/>
                </a:lnTo>
                <a:close/>
              </a:path>
            </a:pathLst>
          </a:custGeom>
          <a:blipFill>
            <a:blip r:embed="rId5"/>
            <a:stretch>
              <a:fillRect l="0" t="0" r="0" b="0"/>
            </a:stretch>
          </a:blipFill>
        </p:spPr>
      </p:sp>
      <p:grpSp>
        <p:nvGrpSpPr>
          <p:cNvPr name="Group 12" id="12"/>
          <p:cNvGrpSpPr/>
          <p:nvPr/>
        </p:nvGrpSpPr>
        <p:grpSpPr>
          <a:xfrm rot="0">
            <a:off x="244178" y="548929"/>
            <a:ext cx="15041922" cy="3108621"/>
            <a:chOff x="0" y="0"/>
            <a:chExt cx="20055896" cy="4144829"/>
          </a:xfrm>
        </p:grpSpPr>
        <p:sp>
          <p:nvSpPr>
            <p:cNvPr name="TextBox 13" id="13"/>
            <p:cNvSpPr txBox="true"/>
            <p:nvPr/>
          </p:nvSpPr>
          <p:spPr>
            <a:xfrm rot="0">
              <a:off x="0" y="256"/>
              <a:ext cx="20055896" cy="1176179"/>
            </a:xfrm>
            <a:prstGeom prst="rect">
              <a:avLst/>
            </a:prstGeom>
          </p:spPr>
          <p:txBody>
            <a:bodyPr anchor="t" rtlCol="false" tIns="0" lIns="0" bIns="0" rIns="0">
              <a:spAutoFit/>
            </a:bodyPr>
            <a:lstStyle/>
            <a:p>
              <a:pPr algn="ctr">
                <a:lnSpc>
                  <a:spcPts val="6976"/>
                </a:lnSpc>
              </a:pPr>
              <a:r>
                <a:rPr lang="en-US" b="true" sz="5814" spc="-116">
                  <a:solidFill>
                    <a:srgbClr val="FF3131"/>
                  </a:solidFill>
                  <a:latin typeface="Muli Bold Bold"/>
                  <a:ea typeface="Muli Bold Bold"/>
                  <a:cs typeface="Muli Bold Bold"/>
                  <a:sym typeface="Muli Bold Bold"/>
                </a:rPr>
                <a:t>The largest SSD manufacturers</a:t>
              </a:r>
            </a:p>
          </p:txBody>
        </p:sp>
        <p:sp>
          <p:nvSpPr>
            <p:cNvPr name="TextBox 14" id="14"/>
            <p:cNvSpPr txBox="true"/>
            <p:nvPr/>
          </p:nvSpPr>
          <p:spPr>
            <a:xfrm rot="0">
              <a:off x="0" y="3455860"/>
              <a:ext cx="20055896" cy="524796"/>
            </a:xfrm>
            <a:prstGeom prst="rect">
              <a:avLst/>
            </a:prstGeom>
          </p:spPr>
          <p:txBody>
            <a:bodyPr anchor="t" rtlCol="false" tIns="0" lIns="0" bIns="0" rIns="0">
              <a:spAutoFit/>
            </a:bodyPr>
            <a:lstStyle/>
            <a:p>
              <a:pPr algn="l">
                <a:lnSpc>
                  <a:spcPts val="3295"/>
                </a:lnSpc>
              </a:pPr>
            </a:p>
          </p:txBody>
        </p:sp>
        <p:sp>
          <p:nvSpPr>
            <p:cNvPr name="TextBox 15" id="15"/>
            <p:cNvSpPr txBox="true"/>
            <p:nvPr/>
          </p:nvSpPr>
          <p:spPr>
            <a:xfrm rot="0">
              <a:off x="0" y="1946917"/>
              <a:ext cx="20055896" cy="622397"/>
            </a:xfrm>
            <a:prstGeom prst="rect">
              <a:avLst/>
            </a:prstGeom>
          </p:spPr>
          <p:txBody>
            <a:bodyPr anchor="t" rtlCol="false" tIns="0" lIns="0" bIns="0" rIns="0">
              <a:spAutoFit/>
            </a:bodyPr>
            <a:lstStyle/>
            <a:p>
              <a:pPr algn="l" marL="0" indent="0" lvl="0">
                <a:lnSpc>
                  <a:spcPts val="3675"/>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3702391" y="9799228"/>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5380904" y="-3556294"/>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TextBox 6" id="6"/>
          <p:cNvSpPr txBox="true"/>
          <p:nvPr/>
        </p:nvSpPr>
        <p:spPr>
          <a:xfrm rot="0">
            <a:off x="1365219" y="113418"/>
            <a:ext cx="15557563" cy="1109653"/>
          </a:xfrm>
          <a:prstGeom prst="rect">
            <a:avLst/>
          </a:prstGeom>
        </p:spPr>
        <p:txBody>
          <a:bodyPr anchor="t" rtlCol="false" tIns="0" lIns="0" bIns="0" rIns="0">
            <a:spAutoFit/>
          </a:bodyPr>
          <a:lstStyle/>
          <a:p>
            <a:pPr algn="ctr">
              <a:lnSpc>
                <a:spcPts val="9188"/>
              </a:lnSpc>
              <a:spcBef>
                <a:spcPct val="0"/>
              </a:spcBef>
            </a:pPr>
            <a:r>
              <a:rPr lang="en-US" b="true" sz="6562">
                <a:solidFill>
                  <a:srgbClr val="FF3131"/>
                </a:solidFill>
                <a:latin typeface="Open Sans Bold"/>
                <a:ea typeface="Open Sans Bold"/>
                <a:cs typeface="Open Sans Bold"/>
                <a:sym typeface="Open Sans Bold"/>
              </a:rPr>
              <a:t>Sources</a:t>
            </a:r>
          </a:p>
        </p:txBody>
      </p:sp>
      <p:grpSp>
        <p:nvGrpSpPr>
          <p:cNvPr name="Group 7" id="7"/>
          <p:cNvGrpSpPr>
            <a:grpSpLocks noChangeAspect="true"/>
          </p:cNvGrpSpPr>
          <p:nvPr/>
        </p:nvGrpSpPr>
        <p:grpSpPr>
          <a:xfrm rot="-10800000">
            <a:off x="-1283365" y="8913791"/>
            <a:ext cx="5133582" cy="4779365"/>
            <a:chOff x="0" y="0"/>
            <a:chExt cx="6350000" cy="5911850"/>
          </a:xfrm>
        </p:grpSpPr>
        <p:sp>
          <p:nvSpPr>
            <p:cNvPr name="Freeform 8" id="8"/>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9" id="9"/>
          <p:cNvGrpSpPr>
            <a:grpSpLocks noChangeAspect="true"/>
          </p:cNvGrpSpPr>
          <p:nvPr/>
        </p:nvGrpSpPr>
        <p:grpSpPr>
          <a:xfrm rot="-10800000">
            <a:off x="-2122718" y="-3556294"/>
            <a:ext cx="5133582" cy="4779365"/>
            <a:chOff x="0" y="0"/>
            <a:chExt cx="6350000" cy="5911850"/>
          </a:xfrm>
        </p:grpSpPr>
        <p:sp>
          <p:nvSpPr>
            <p:cNvPr name="Freeform 10" id="10"/>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11" id="11"/>
          <p:cNvGrpSpPr>
            <a:grpSpLocks noChangeAspect="true"/>
          </p:cNvGrpSpPr>
          <p:nvPr/>
        </p:nvGrpSpPr>
        <p:grpSpPr>
          <a:xfrm rot="-10800000">
            <a:off x="15562412" y="8913791"/>
            <a:ext cx="5133582" cy="4779365"/>
            <a:chOff x="0" y="0"/>
            <a:chExt cx="6350000" cy="5911850"/>
          </a:xfrm>
        </p:grpSpPr>
        <p:sp>
          <p:nvSpPr>
            <p:cNvPr name="Freeform 12" id="12"/>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13" id="13"/>
          <p:cNvSpPr/>
          <p:nvPr/>
        </p:nvSpPr>
        <p:spPr>
          <a:xfrm flipH="false" flipV="false" rot="0">
            <a:off x="3959220" y="3253396"/>
            <a:ext cx="2582173" cy="2582173"/>
          </a:xfrm>
          <a:custGeom>
            <a:avLst/>
            <a:gdLst/>
            <a:ahLst/>
            <a:cxnLst/>
            <a:rect r="r" b="b" t="t" l="l"/>
            <a:pathLst>
              <a:path h="2582173" w="2582173">
                <a:moveTo>
                  <a:pt x="0" y="0"/>
                </a:moveTo>
                <a:lnTo>
                  <a:pt x="2582174" y="0"/>
                </a:lnTo>
                <a:lnTo>
                  <a:pt x="2582174" y="2582174"/>
                </a:lnTo>
                <a:lnTo>
                  <a:pt x="0" y="2582174"/>
                </a:lnTo>
                <a:lnTo>
                  <a:pt x="0" y="0"/>
                </a:lnTo>
                <a:close/>
              </a:path>
            </a:pathLst>
          </a:custGeom>
          <a:blipFill>
            <a:blip r:embed="rId2"/>
            <a:stretch>
              <a:fillRect l="0" t="0" r="0" b="0"/>
            </a:stretch>
          </a:blipFill>
        </p:spPr>
      </p:sp>
      <p:sp>
        <p:nvSpPr>
          <p:cNvPr name="TextBox 14" id="14"/>
          <p:cNvSpPr txBox="true"/>
          <p:nvPr/>
        </p:nvSpPr>
        <p:spPr>
          <a:xfrm rot="0">
            <a:off x="304624" y="1604214"/>
            <a:ext cx="17384605" cy="1064692"/>
          </a:xfrm>
          <a:prstGeom prst="rect">
            <a:avLst/>
          </a:prstGeom>
        </p:spPr>
        <p:txBody>
          <a:bodyPr anchor="t" rtlCol="false" tIns="0" lIns="0" bIns="0" rIns="0">
            <a:spAutoFit/>
          </a:bodyPr>
          <a:lstStyle/>
          <a:p>
            <a:pPr algn="ctr">
              <a:lnSpc>
                <a:spcPts val="4316"/>
              </a:lnSpc>
            </a:pPr>
            <a:r>
              <a:rPr lang="en-US" sz="3082">
                <a:solidFill>
                  <a:srgbClr val="000000"/>
                </a:solidFill>
                <a:latin typeface="Open Sans"/>
                <a:ea typeface="Open Sans"/>
                <a:cs typeface="Open Sans"/>
                <a:sym typeface="Open Sans"/>
              </a:rPr>
              <a:t>In order to provide the best, most accurate and professional information, we have collected this information from sources known for their credibility and influence.</a:t>
            </a:r>
          </a:p>
        </p:txBody>
      </p:sp>
      <p:sp>
        <p:nvSpPr>
          <p:cNvPr name="Freeform 15" id="15"/>
          <p:cNvSpPr/>
          <p:nvPr/>
        </p:nvSpPr>
        <p:spPr>
          <a:xfrm flipH="false" flipV="false" rot="0">
            <a:off x="7295784" y="5286198"/>
            <a:ext cx="4176965" cy="4176965"/>
          </a:xfrm>
          <a:custGeom>
            <a:avLst/>
            <a:gdLst/>
            <a:ahLst/>
            <a:cxnLst/>
            <a:rect r="r" b="b" t="t" l="l"/>
            <a:pathLst>
              <a:path h="4176965" w="4176965">
                <a:moveTo>
                  <a:pt x="0" y="0"/>
                </a:moveTo>
                <a:lnTo>
                  <a:pt x="4176965" y="0"/>
                </a:lnTo>
                <a:lnTo>
                  <a:pt x="4176965" y="4176965"/>
                </a:lnTo>
                <a:lnTo>
                  <a:pt x="0" y="4176965"/>
                </a:lnTo>
                <a:lnTo>
                  <a:pt x="0" y="0"/>
                </a:lnTo>
                <a:close/>
              </a:path>
            </a:pathLst>
          </a:custGeom>
          <a:blipFill>
            <a:blip r:embed="rId3"/>
            <a:stretch>
              <a:fillRect l="0" t="0" r="0" b="0"/>
            </a:stretch>
          </a:blipFill>
        </p:spPr>
      </p:sp>
      <p:sp>
        <p:nvSpPr>
          <p:cNvPr name="Freeform 16" id="16"/>
          <p:cNvSpPr/>
          <p:nvPr/>
        </p:nvSpPr>
        <p:spPr>
          <a:xfrm flipH="false" flipV="false" rot="0">
            <a:off x="4293971" y="5903350"/>
            <a:ext cx="2942661" cy="2942661"/>
          </a:xfrm>
          <a:custGeom>
            <a:avLst/>
            <a:gdLst/>
            <a:ahLst/>
            <a:cxnLst/>
            <a:rect r="r" b="b" t="t" l="l"/>
            <a:pathLst>
              <a:path h="2942661" w="2942661">
                <a:moveTo>
                  <a:pt x="0" y="0"/>
                </a:moveTo>
                <a:lnTo>
                  <a:pt x="2942661" y="0"/>
                </a:lnTo>
                <a:lnTo>
                  <a:pt x="2942661" y="2942661"/>
                </a:lnTo>
                <a:lnTo>
                  <a:pt x="0" y="2942661"/>
                </a:lnTo>
                <a:lnTo>
                  <a:pt x="0" y="0"/>
                </a:lnTo>
                <a:close/>
              </a:path>
            </a:pathLst>
          </a:custGeom>
          <a:blipFill>
            <a:blip r:embed="rId4"/>
            <a:stretch>
              <a:fillRect l="0" t="0" r="0" b="0"/>
            </a:stretch>
          </a:blipFill>
        </p:spPr>
      </p:sp>
      <p:sp>
        <p:nvSpPr>
          <p:cNvPr name="Freeform 17" id="17"/>
          <p:cNvSpPr/>
          <p:nvPr/>
        </p:nvSpPr>
        <p:spPr>
          <a:xfrm flipH="false" flipV="false" rot="0">
            <a:off x="11914393" y="6255410"/>
            <a:ext cx="2238541" cy="2238541"/>
          </a:xfrm>
          <a:custGeom>
            <a:avLst/>
            <a:gdLst/>
            <a:ahLst/>
            <a:cxnLst/>
            <a:rect r="r" b="b" t="t" l="l"/>
            <a:pathLst>
              <a:path h="2238541" w="2238541">
                <a:moveTo>
                  <a:pt x="0" y="0"/>
                </a:moveTo>
                <a:lnTo>
                  <a:pt x="2238540" y="0"/>
                </a:lnTo>
                <a:lnTo>
                  <a:pt x="2238540" y="2238541"/>
                </a:lnTo>
                <a:lnTo>
                  <a:pt x="0" y="2238541"/>
                </a:lnTo>
                <a:lnTo>
                  <a:pt x="0" y="0"/>
                </a:lnTo>
                <a:close/>
              </a:path>
            </a:pathLst>
          </a:custGeom>
          <a:blipFill>
            <a:blip r:embed="rId5"/>
            <a:stretch>
              <a:fillRect l="0" t="0" r="0" b="0"/>
            </a:stretch>
          </a:blipFill>
        </p:spPr>
      </p:sp>
      <p:sp>
        <p:nvSpPr>
          <p:cNvPr name="Freeform 18" id="18"/>
          <p:cNvSpPr/>
          <p:nvPr/>
        </p:nvSpPr>
        <p:spPr>
          <a:xfrm flipH="false" flipV="false" rot="0">
            <a:off x="12650544" y="3253396"/>
            <a:ext cx="2475240" cy="2475240"/>
          </a:xfrm>
          <a:custGeom>
            <a:avLst/>
            <a:gdLst/>
            <a:ahLst/>
            <a:cxnLst/>
            <a:rect r="r" b="b" t="t" l="l"/>
            <a:pathLst>
              <a:path h="2475240" w="2475240">
                <a:moveTo>
                  <a:pt x="0" y="0"/>
                </a:moveTo>
                <a:lnTo>
                  <a:pt x="2475240" y="0"/>
                </a:lnTo>
                <a:lnTo>
                  <a:pt x="2475240" y="2475241"/>
                </a:lnTo>
                <a:lnTo>
                  <a:pt x="0" y="2475241"/>
                </a:lnTo>
                <a:lnTo>
                  <a:pt x="0" y="0"/>
                </a:lnTo>
                <a:close/>
              </a:path>
            </a:pathLst>
          </a:custGeom>
          <a:blipFill>
            <a:blip r:embed="rId6"/>
            <a:stretch>
              <a:fillRect l="0" t="0" r="0" b="0"/>
            </a:stretch>
          </a:blipFill>
        </p:spPr>
      </p:sp>
      <p:sp>
        <p:nvSpPr>
          <p:cNvPr name="Freeform 19" id="19"/>
          <p:cNvSpPr/>
          <p:nvPr/>
        </p:nvSpPr>
        <p:spPr>
          <a:xfrm flipH="false" flipV="false" rot="0">
            <a:off x="8194820" y="3253396"/>
            <a:ext cx="2422481" cy="2422481"/>
          </a:xfrm>
          <a:custGeom>
            <a:avLst/>
            <a:gdLst/>
            <a:ahLst/>
            <a:cxnLst/>
            <a:rect r="r" b="b" t="t" l="l"/>
            <a:pathLst>
              <a:path h="2422481" w="2422481">
                <a:moveTo>
                  <a:pt x="0" y="0"/>
                </a:moveTo>
                <a:lnTo>
                  <a:pt x="2422481" y="0"/>
                </a:lnTo>
                <a:lnTo>
                  <a:pt x="2422481" y="2422482"/>
                </a:lnTo>
                <a:lnTo>
                  <a:pt x="0" y="2422482"/>
                </a:lnTo>
                <a:lnTo>
                  <a:pt x="0" y="0"/>
                </a:lnTo>
                <a:close/>
              </a:path>
            </a:pathLst>
          </a:custGeom>
          <a:blipFill>
            <a:blip r:embed="rId7"/>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9485178" y="1566205"/>
            <a:ext cx="7478666" cy="6881109"/>
            <a:chOff x="0" y="0"/>
            <a:chExt cx="1842500" cy="1695282"/>
          </a:xfrm>
        </p:grpSpPr>
        <p:sp>
          <p:nvSpPr>
            <p:cNvPr name="Freeform 3" id="3"/>
            <p:cNvSpPr/>
            <p:nvPr/>
          </p:nvSpPr>
          <p:spPr>
            <a:xfrm flipH="false" flipV="false" rot="0">
              <a:off x="0" y="0"/>
              <a:ext cx="1842500" cy="1695282"/>
            </a:xfrm>
            <a:custGeom>
              <a:avLst/>
              <a:gdLst/>
              <a:ahLst/>
              <a:cxnLst/>
              <a:rect r="r" b="b" t="t" l="l"/>
              <a:pathLst>
                <a:path h="1695282" w="1842500">
                  <a:moveTo>
                    <a:pt x="1718040" y="1695282"/>
                  </a:moveTo>
                  <a:lnTo>
                    <a:pt x="124460" y="1695282"/>
                  </a:lnTo>
                  <a:cubicBezTo>
                    <a:pt x="55880" y="1695282"/>
                    <a:pt x="0" y="1639402"/>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000000">
                <a:alpha val="0"/>
              </a:srgbClr>
            </a:solidFill>
          </p:spPr>
        </p:sp>
      </p:grpSp>
      <p:grpSp>
        <p:nvGrpSpPr>
          <p:cNvPr name="Group 4" id="4"/>
          <p:cNvGrpSpPr>
            <a:grpSpLocks noChangeAspect="true"/>
          </p:cNvGrpSpPr>
          <p:nvPr/>
        </p:nvGrpSpPr>
        <p:grpSpPr>
          <a:xfrm rot="-10800000">
            <a:off x="-3702391" y="9799228"/>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6" id="6"/>
          <p:cNvGrpSpPr>
            <a:grpSpLocks noChangeAspect="true"/>
          </p:cNvGrpSpPr>
          <p:nvPr/>
        </p:nvGrpSpPr>
        <p:grpSpPr>
          <a:xfrm rot="-10800000">
            <a:off x="16249345" y="-3040569"/>
            <a:ext cx="5133582" cy="4779365"/>
            <a:chOff x="0" y="0"/>
            <a:chExt cx="6350000" cy="5911850"/>
          </a:xfrm>
        </p:grpSpPr>
        <p:sp>
          <p:nvSpPr>
            <p:cNvPr name="Freeform 7" id="7"/>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TextBox 8" id="8"/>
          <p:cNvSpPr txBox="true"/>
          <p:nvPr/>
        </p:nvSpPr>
        <p:spPr>
          <a:xfrm rot="0">
            <a:off x="1365219" y="2165586"/>
            <a:ext cx="15557563" cy="1109653"/>
          </a:xfrm>
          <a:prstGeom prst="rect">
            <a:avLst/>
          </a:prstGeom>
        </p:spPr>
        <p:txBody>
          <a:bodyPr anchor="t" rtlCol="false" tIns="0" lIns="0" bIns="0" rIns="0">
            <a:spAutoFit/>
          </a:bodyPr>
          <a:lstStyle/>
          <a:p>
            <a:pPr algn="ctr">
              <a:lnSpc>
                <a:spcPts val="9188"/>
              </a:lnSpc>
              <a:spcBef>
                <a:spcPct val="0"/>
              </a:spcBef>
            </a:pPr>
            <a:r>
              <a:rPr lang="en-US" b="true" sz="6562">
                <a:solidFill>
                  <a:srgbClr val="FF3131"/>
                </a:solidFill>
                <a:latin typeface="Open Sans Bold"/>
                <a:ea typeface="Open Sans Bold"/>
                <a:cs typeface="Open Sans Bold"/>
                <a:sym typeface="Open Sans Bold"/>
              </a:rPr>
              <a:t>Conclusion</a:t>
            </a:r>
          </a:p>
        </p:txBody>
      </p:sp>
      <p:sp>
        <p:nvSpPr>
          <p:cNvPr name="TextBox 9" id="9"/>
          <p:cNvSpPr txBox="true"/>
          <p:nvPr/>
        </p:nvSpPr>
        <p:spPr>
          <a:xfrm rot="0">
            <a:off x="451698" y="3791369"/>
            <a:ext cx="17384605" cy="2637588"/>
          </a:xfrm>
          <a:prstGeom prst="rect">
            <a:avLst/>
          </a:prstGeom>
        </p:spPr>
        <p:txBody>
          <a:bodyPr anchor="t" rtlCol="false" tIns="0" lIns="0" bIns="0" rIns="0">
            <a:spAutoFit/>
          </a:bodyPr>
          <a:lstStyle/>
          <a:p>
            <a:pPr algn="ctr">
              <a:lnSpc>
                <a:spcPts val="5296"/>
              </a:lnSpc>
            </a:pPr>
            <a:r>
              <a:rPr lang="en-US" sz="3782">
                <a:solidFill>
                  <a:srgbClr val="000000"/>
                </a:solidFill>
                <a:latin typeface="Open Sans"/>
                <a:ea typeface="Open Sans"/>
                <a:cs typeface="Open Sans"/>
                <a:sym typeface="Open Sans"/>
              </a:rPr>
              <a:t>Ultimately, SSDs will continue to evolve, shaping the way we store and access our data. Whether meeting growing storage needs or pushing the boundaries of technology, SSDs remain at the forefront of innovation, propelling our computing experience to new heights.</a:t>
            </a:r>
          </a:p>
        </p:txBody>
      </p:sp>
      <p:grpSp>
        <p:nvGrpSpPr>
          <p:cNvPr name="Group 10" id="10"/>
          <p:cNvGrpSpPr>
            <a:grpSpLocks noChangeAspect="true"/>
          </p:cNvGrpSpPr>
          <p:nvPr/>
        </p:nvGrpSpPr>
        <p:grpSpPr>
          <a:xfrm rot="-10800000">
            <a:off x="-1351053" y="8804200"/>
            <a:ext cx="5133582" cy="4779365"/>
            <a:chOff x="0" y="0"/>
            <a:chExt cx="6350000" cy="5911850"/>
          </a:xfrm>
        </p:grpSpPr>
        <p:sp>
          <p:nvSpPr>
            <p:cNvPr name="Freeform 11" id="11"/>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12" id="12"/>
          <p:cNvGrpSpPr>
            <a:grpSpLocks noChangeAspect="true"/>
          </p:cNvGrpSpPr>
          <p:nvPr/>
        </p:nvGrpSpPr>
        <p:grpSpPr>
          <a:xfrm rot="-10800000">
            <a:off x="-2406298" y="-3213160"/>
            <a:ext cx="5133582" cy="4779365"/>
            <a:chOff x="0" y="0"/>
            <a:chExt cx="6350000" cy="5911850"/>
          </a:xfrm>
        </p:grpSpPr>
        <p:sp>
          <p:nvSpPr>
            <p:cNvPr name="Freeform 13" id="1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14" id="14"/>
          <p:cNvGrpSpPr>
            <a:grpSpLocks noChangeAspect="true"/>
          </p:cNvGrpSpPr>
          <p:nvPr/>
        </p:nvGrpSpPr>
        <p:grpSpPr>
          <a:xfrm rot="-10800000">
            <a:off x="16473592" y="8370956"/>
            <a:ext cx="5133582" cy="4779365"/>
            <a:chOff x="0" y="0"/>
            <a:chExt cx="6350000" cy="5911850"/>
          </a:xfrm>
        </p:grpSpPr>
        <p:sp>
          <p:nvSpPr>
            <p:cNvPr name="Freeform 15" id="1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258300"/>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5896648"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TextBox 6" id="6"/>
          <p:cNvSpPr txBox="true"/>
          <p:nvPr/>
        </p:nvSpPr>
        <p:spPr>
          <a:xfrm rot="0">
            <a:off x="472924" y="2587178"/>
            <a:ext cx="17342152" cy="3810891"/>
          </a:xfrm>
          <a:prstGeom prst="rect">
            <a:avLst/>
          </a:prstGeom>
        </p:spPr>
        <p:txBody>
          <a:bodyPr anchor="t" rtlCol="false" tIns="0" lIns="0" bIns="0" rIns="0">
            <a:spAutoFit/>
          </a:bodyPr>
          <a:lstStyle/>
          <a:p>
            <a:pPr algn="ctr">
              <a:lnSpc>
                <a:spcPts val="6085"/>
              </a:lnSpc>
              <a:spcBef>
                <a:spcPct val="0"/>
              </a:spcBef>
            </a:pPr>
            <a:r>
              <a:rPr lang="en-US" b="true" sz="4346">
                <a:solidFill>
                  <a:srgbClr val="000000"/>
                </a:solidFill>
                <a:latin typeface="Open Sans Bold"/>
                <a:ea typeface="Open Sans Bold"/>
                <a:cs typeface="Open Sans Bold"/>
                <a:sym typeface="Open Sans Bold"/>
              </a:rPr>
              <a:t>Welcome everyone ! Today, let's dive into the revolutionary world of SSDs, the storage gems that have transformed the way we approach data. From innovative technologies to their practical benefits, let's explore why SSDs have become essential in computing.</a:t>
            </a:r>
          </a:p>
        </p:txBody>
      </p:sp>
      <p:sp>
        <p:nvSpPr>
          <p:cNvPr name="TextBox 7" id="7"/>
          <p:cNvSpPr txBox="true"/>
          <p:nvPr/>
        </p:nvSpPr>
        <p:spPr>
          <a:xfrm rot="0">
            <a:off x="788855" y="1475826"/>
            <a:ext cx="479690" cy="1358903"/>
          </a:xfrm>
          <a:prstGeom prst="rect">
            <a:avLst/>
          </a:prstGeom>
        </p:spPr>
        <p:txBody>
          <a:bodyPr anchor="t" rtlCol="false" tIns="0" lIns="0" bIns="0" rIns="0">
            <a:spAutoFit/>
          </a:bodyPr>
          <a:lstStyle/>
          <a:p>
            <a:pPr algn="ctr">
              <a:lnSpc>
                <a:spcPts val="11199"/>
              </a:lnSpc>
              <a:spcBef>
                <a:spcPct val="0"/>
              </a:spcBef>
            </a:pPr>
            <a:r>
              <a:rPr lang="en-US" b="true" sz="7999">
                <a:solidFill>
                  <a:srgbClr val="000000"/>
                </a:solidFill>
                <a:latin typeface="Open Sans Bold"/>
                <a:ea typeface="Open Sans Bold"/>
                <a:cs typeface="Open Sans Bold"/>
                <a:sym typeface="Open Sans Bold"/>
              </a:rPr>
              <a:t>"</a:t>
            </a:r>
          </a:p>
        </p:txBody>
      </p:sp>
      <p:sp>
        <p:nvSpPr>
          <p:cNvPr name="TextBox 8" id="8"/>
          <p:cNvSpPr txBox="true"/>
          <p:nvPr/>
        </p:nvSpPr>
        <p:spPr>
          <a:xfrm rot="0">
            <a:off x="16342208" y="6414293"/>
            <a:ext cx="479690" cy="1358903"/>
          </a:xfrm>
          <a:prstGeom prst="rect">
            <a:avLst/>
          </a:prstGeom>
        </p:spPr>
        <p:txBody>
          <a:bodyPr anchor="t" rtlCol="false" tIns="0" lIns="0" bIns="0" rIns="0">
            <a:spAutoFit/>
          </a:bodyPr>
          <a:lstStyle/>
          <a:p>
            <a:pPr algn="ctr">
              <a:lnSpc>
                <a:spcPts val="11199"/>
              </a:lnSpc>
              <a:spcBef>
                <a:spcPct val="0"/>
              </a:spcBef>
            </a:pPr>
            <a:r>
              <a:rPr lang="en-US" b="true" sz="7999">
                <a:solidFill>
                  <a:srgbClr val="000000"/>
                </a:solidFill>
                <a:latin typeface="Open Sans Bold"/>
                <a:ea typeface="Open Sans Bold"/>
                <a:cs typeface="Open Sans Bold"/>
                <a:sym typeface="Open Sans Bold"/>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040569"/>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10731723" y="3235544"/>
            <a:ext cx="7342016" cy="5433092"/>
          </a:xfrm>
          <a:custGeom>
            <a:avLst/>
            <a:gdLst/>
            <a:ahLst/>
            <a:cxnLst/>
            <a:rect r="r" b="b" t="t" l="l"/>
            <a:pathLst>
              <a:path h="5433092" w="7342016">
                <a:moveTo>
                  <a:pt x="0" y="0"/>
                </a:moveTo>
                <a:lnTo>
                  <a:pt x="7342016" y="0"/>
                </a:lnTo>
                <a:lnTo>
                  <a:pt x="7342016" y="5433092"/>
                </a:lnTo>
                <a:lnTo>
                  <a:pt x="0" y="5433092"/>
                </a:lnTo>
                <a:lnTo>
                  <a:pt x="0" y="0"/>
                </a:lnTo>
                <a:close/>
              </a:path>
            </a:pathLst>
          </a:custGeom>
          <a:blipFill>
            <a:blip r:embed="rId2"/>
            <a:stretch>
              <a:fillRect l="0" t="0" r="0" b="0"/>
            </a:stretch>
          </a:blipFill>
        </p:spPr>
      </p:sp>
      <p:sp>
        <p:nvSpPr>
          <p:cNvPr name="TextBox 7" id="7"/>
          <p:cNvSpPr txBox="true"/>
          <p:nvPr/>
        </p:nvSpPr>
        <p:spPr>
          <a:xfrm rot="0">
            <a:off x="205180" y="3582671"/>
            <a:ext cx="10178115" cy="2615971"/>
          </a:xfrm>
          <a:prstGeom prst="rect">
            <a:avLst/>
          </a:prstGeom>
        </p:spPr>
        <p:txBody>
          <a:bodyPr anchor="t" rtlCol="false" tIns="0" lIns="0" bIns="0" rIns="0">
            <a:spAutoFit/>
          </a:bodyPr>
          <a:lstStyle/>
          <a:p>
            <a:pPr algn="ctr">
              <a:lnSpc>
                <a:spcPts val="4227"/>
              </a:lnSpc>
            </a:pPr>
            <a:r>
              <a:rPr lang="en-US" sz="3019">
                <a:solidFill>
                  <a:srgbClr val="000000"/>
                </a:solidFill>
                <a:latin typeface="Open Sans"/>
                <a:ea typeface="Open Sans"/>
                <a:cs typeface="Open Sans"/>
                <a:sym typeface="Open Sans"/>
              </a:rPr>
              <a:t>The SSD, or Solid State Drive, reinvents storage using NAND flash memory with no moving parts. This ensures data retention even when there is no power. By outperforming traditional hard drives, SSD offers a faster, more reliable, and more durable storage solution.</a:t>
            </a:r>
          </a:p>
        </p:txBody>
      </p:sp>
      <p:sp>
        <p:nvSpPr>
          <p:cNvPr name="TextBox 8" id="8"/>
          <p:cNvSpPr txBox="true"/>
          <p:nvPr/>
        </p:nvSpPr>
        <p:spPr>
          <a:xfrm rot="0">
            <a:off x="6009637" y="346800"/>
            <a:ext cx="6268725" cy="3293021"/>
          </a:xfrm>
          <a:prstGeom prst="rect">
            <a:avLst/>
          </a:prstGeom>
        </p:spPr>
        <p:txBody>
          <a:bodyPr anchor="t" rtlCol="false" tIns="0" lIns="0" bIns="0" rIns="0">
            <a:spAutoFit/>
          </a:bodyPr>
          <a:lstStyle/>
          <a:p>
            <a:pPr algn="ctr">
              <a:lnSpc>
                <a:spcPts val="8832"/>
              </a:lnSpc>
            </a:pPr>
            <a:r>
              <a:rPr lang="en-US" sz="6309" b="true">
                <a:solidFill>
                  <a:srgbClr val="000000"/>
                </a:solidFill>
                <a:latin typeface="Open Sans Bold"/>
                <a:ea typeface="Open Sans Bold"/>
                <a:cs typeface="Open Sans Bold"/>
                <a:sym typeface="Open Sans Bold"/>
              </a:rPr>
              <a:t>What is an SSD?</a:t>
            </a:r>
          </a:p>
          <a:p>
            <a:pPr algn="ctr">
              <a:lnSpc>
                <a:spcPts val="8832"/>
              </a:lnSpc>
            </a:pPr>
          </a:p>
          <a:p>
            <a:pPr algn="ctr">
              <a:lnSpc>
                <a:spcPts val="883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040569"/>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9986723" y="2485787"/>
            <a:ext cx="8730287" cy="5820191"/>
          </a:xfrm>
          <a:custGeom>
            <a:avLst/>
            <a:gdLst/>
            <a:ahLst/>
            <a:cxnLst/>
            <a:rect r="r" b="b" t="t" l="l"/>
            <a:pathLst>
              <a:path h="5820191" w="8730287">
                <a:moveTo>
                  <a:pt x="0" y="0"/>
                </a:moveTo>
                <a:lnTo>
                  <a:pt x="8730286" y="0"/>
                </a:lnTo>
                <a:lnTo>
                  <a:pt x="8730286" y="5820192"/>
                </a:lnTo>
                <a:lnTo>
                  <a:pt x="0" y="5820192"/>
                </a:lnTo>
                <a:lnTo>
                  <a:pt x="0" y="0"/>
                </a:lnTo>
                <a:close/>
              </a:path>
            </a:pathLst>
          </a:custGeom>
          <a:blipFill>
            <a:blip r:embed="rId2"/>
            <a:stretch>
              <a:fillRect l="0" t="0" r="0" b="0"/>
            </a:stretch>
          </a:blipFill>
        </p:spPr>
      </p:sp>
      <p:sp>
        <p:nvSpPr>
          <p:cNvPr name="TextBox 7" id="7"/>
          <p:cNvSpPr txBox="true"/>
          <p:nvPr/>
        </p:nvSpPr>
        <p:spPr>
          <a:xfrm rot="0">
            <a:off x="205180" y="3664922"/>
            <a:ext cx="10635573" cy="2557611"/>
          </a:xfrm>
          <a:prstGeom prst="rect">
            <a:avLst/>
          </a:prstGeom>
        </p:spPr>
        <p:txBody>
          <a:bodyPr anchor="t" rtlCol="false" tIns="0" lIns="0" bIns="0" rIns="0">
            <a:spAutoFit/>
          </a:bodyPr>
          <a:lstStyle/>
          <a:p>
            <a:pPr algn="ctr">
              <a:lnSpc>
                <a:spcPts val="4130"/>
              </a:lnSpc>
            </a:pPr>
            <a:r>
              <a:rPr lang="en-US" sz="2950">
                <a:solidFill>
                  <a:srgbClr val="000000"/>
                </a:solidFill>
                <a:latin typeface="Open Sans"/>
                <a:ea typeface="Open Sans"/>
                <a:cs typeface="Open Sans"/>
                <a:sym typeface="Open Sans"/>
              </a:rPr>
              <a:t>Let’s take a closer look at how SSDs work. When you save or retrieve data, the SSD uses electrical charges to change the state of the memory cells. This process allows for much faster access times compared to hard drives, where read/write heads must physically move across rotating disks.</a:t>
            </a:r>
          </a:p>
        </p:txBody>
      </p:sp>
      <p:sp>
        <p:nvSpPr>
          <p:cNvPr name="TextBox 8" id="8"/>
          <p:cNvSpPr txBox="true"/>
          <p:nvPr/>
        </p:nvSpPr>
        <p:spPr>
          <a:xfrm rot="0">
            <a:off x="5858027" y="295998"/>
            <a:ext cx="7000960" cy="3744586"/>
          </a:xfrm>
          <a:prstGeom prst="rect">
            <a:avLst/>
          </a:prstGeom>
        </p:spPr>
        <p:txBody>
          <a:bodyPr anchor="t" rtlCol="false" tIns="0" lIns="0" bIns="0" rIns="0">
            <a:spAutoFit/>
          </a:bodyPr>
          <a:lstStyle/>
          <a:p>
            <a:pPr algn="ctr">
              <a:lnSpc>
                <a:spcPts val="10091"/>
              </a:lnSpc>
            </a:pPr>
            <a:r>
              <a:rPr lang="en-US" sz="7208" b="true">
                <a:solidFill>
                  <a:srgbClr val="000000"/>
                </a:solidFill>
                <a:latin typeface="Open Sans Bold"/>
                <a:ea typeface="Open Sans Bold"/>
                <a:cs typeface="Open Sans Bold"/>
                <a:sym typeface="Open Sans Bold"/>
              </a:rPr>
              <a:t>How SSDs work</a:t>
            </a:r>
          </a:p>
          <a:p>
            <a:pPr algn="ctr">
              <a:lnSpc>
                <a:spcPts val="10091"/>
              </a:lnSpc>
            </a:pPr>
          </a:p>
          <a:p>
            <a:pPr algn="ctr">
              <a:lnSpc>
                <a:spcPts val="1009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29214" y="-3382798"/>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11011541" y="3061788"/>
            <a:ext cx="6562026" cy="4739104"/>
          </a:xfrm>
          <a:custGeom>
            <a:avLst/>
            <a:gdLst/>
            <a:ahLst/>
            <a:cxnLst/>
            <a:rect r="r" b="b" t="t" l="l"/>
            <a:pathLst>
              <a:path h="4739104" w="6562026">
                <a:moveTo>
                  <a:pt x="0" y="0"/>
                </a:moveTo>
                <a:lnTo>
                  <a:pt x="6562026" y="0"/>
                </a:lnTo>
                <a:lnTo>
                  <a:pt x="6562026" y="4739104"/>
                </a:lnTo>
                <a:lnTo>
                  <a:pt x="0" y="4739104"/>
                </a:lnTo>
                <a:lnTo>
                  <a:pt x="0" y="0"/>
                </a:lnTo>
                <a:close/>
              </a:path>
            </a:pathLst>
          </a:custGeom>
          <a:blipFill>
            <a:blip r:embed="rId2"/>
            <a:stretch>
              <a:fillRect l="0" t="0" r="-8330" b="0"/>
            </a:stretch>
          </a:blipFill>
        </p:spPr>
      </p:sp>
      <p:sp>
        <p:nvSpPr>
          <p:cNvPr name="TextBox 7" id="7"/>
          <p:cNvSpPr txBox="true"/>
          <p:nvPr/>
        </p:nvSpPr>
        <p:spPr>
          <a:xfrm rot="0">
            <a:off x="167609" y="2190804"/>
            <a:ext cx="10492094" cy="727156"/>
          </a:xfrm>
          <a:prstGeom prst="rect">
            <a:avLst/>
          </a:prstGeom>
        </p:spPr>
        <p:txBody>
          <a:bodyPr anchor="t" rtlCol="false" tIns="0" lIns="0" bIns="0" rIns="0">
            <a:spAutoFit/>
          </a:bodyPr>
          <a:lstStyle/>
          <a:p>
            <a:pPr algn="l">
              <a:lnSpc>
                <a:spcPts val="2970"/>
              </a:lnSpc>
            </a:pPr>
            <a:r>
              <a:rPr lang="en-US" sz="2121" b="true">
                <a:solidFill>
                  <a:srgbClr val="000000"/>
                </a:solidFill>
                <a:latin typeface="Open Sans Bold"/>
                <a:ea typeface="Open Sans Bold"/>
                <a:cs typeface="Open Sans Bold"/>
                <a:sym typeface="Open Sans Bold"/>
              </a:rPr>
              <a:t>Solid State Drives (SSDs) </a:t>
            </a:r>
            <a:r>
              <a:rPr lang="en-US" sz="2121">
                <a:solidFill>
                  <a:srgbClr val="000000"/>
                </a:solidFill>
                <a:latin typeface="Open Sans"/>
                <a:ea typeface="Open Sans"/>
                <a:cs typeface="Open Sans"/>
                <a:sym typeface="Open Sans"/>
              </a:rPr>
              <a:t>offer several advantages over traditional hard disk drives (HDDs). Here are some of the main advantages of SSDs:</a:t>
            </a:r>
          </a:p>
        </p:txBody>
      </p:sp>
      <p:sp>
        <p:nvSpPr>
          <p:cNvPr name="TextBox 8" id="8"/>
          <p:cNvSpPr txBox="true"/>
          <p:nvPr/>
        </p:nvSpPr>
        <p:spPr>
          <a:xfrm rot="0">
            <a:off x="5353057" y="277066"/>
            <a:ext cx="7581886" cy="3203260"/>
          </a:xfrm>
          <a:prstGeom prst="rect">
            <a:avLst/>
          </a:prstGeom>
        </p:spPr>
        <p:txBody>
          <a:bodyPr anchor="t" rtlCol="false" tIns="0" lIns="0" bIns="0" rIns="0">
            <a:spAutoFit/>
          </a:bodyPr>
          <a:lstStyle/>
          <a:p>
            <a:pPr algn="ctr">
              <a:lnSpc>
                <a:spcPts val="8609"/>
              </a:lnSpc>
            </a:pPr>
            <a:r>
              <a:rPr lang="en-US" sz="6149" b="true">
                <a:solidFill>
                  <a:srgbClr val="000000"/>
                </a:solidFill>
                <a:latin typeface="Open Sans Bold"/>
                <a:ea typeface="Open Sans Bold"/>
                <a:cs typeface="Open Sans Bold"/>
                <a:sym typeface="Open Sans Bold"/>
              </a:rPr>
              <a:t>Advantages of SSDs</a:t>
            </a:r>
          </a:p>
          <a:p>
            <a:pPr algn="ctr">
              <a:lnSpc>
                <a:spcPts val="8609"/>
              </a:lnSpc>
            </a:pPr>
          </a:p>
          <a:p>
            <a:pPr algn="ctr">
              <a:lnSpc>
                <a:spcPts val="8609"/>
              </a:lnSpc>
            </a:pPr>
          </a:p>
        </p:txBody>
      </p:sp>
      <p:sp>
        <p:nvSpPr>
          <p:cNvPr name="TextBox 9" id="9"/>
          <p:cNvSpPr txBox="true"/>
          <p:nvPr/>
        </p:nvSpPr>
        <p:spPr>
          <a:xfrm rot="0">
            <a:off x="167609" y="3243238"/>
            <a:ext cx="10324485" cy="1098631"/>
          </a:xfrm>
          <a:prstGeom prst="rect">
            <a:avLst/>
          </a:prstGeom>
        </p:spPr>
        <p:txBody>
          <a:bodyPr anchor="t" rtlCol="false" tIns="0" lIns="0" bIns="0" rIns="0">
            <a:spAutoFit/>
          </a:bodyPr>
          <a:lstStyle/>
          <a:p>
            <a:pPr algn="l">
              <a:lnSpc>
                <a:spcPts val="2970"/>
              </a:lnSpc>
            </a:pPr>
            <a:r>
              <a:rPr lang="en-US" sz="2121" b="true">
                <a:solidFill>
                  <a:srgbClr val="000000"/>
                </a:solidFill>
                <a:latin typeface="Open Sans Bold"/>
                <a:ea typeface="Open Sans Bold"/>
                <a:cs typeface="Open Sans Bold"/>
                <a:sym typeface="Open Sans Bold"/>
              </a:rPr>
              <a:t>High Read and Write Speed:</a:t>
            </a:r>
            <a:r>
              <a:rPr lang="en-US" sz="2121">
                <a:solidFill>
                  <a:srgbClr val="000000"/>
                </a:solidFill>
                <a:latin typeface="Open Sans"/>
                <a:ea typeface="Open Sans"/>
                <a:cs typeface="Open Sans"/>
                <a:sym typeface="Open Sans"/>
              </a:rPr>
              <a:t> SSDs offer much faster read and write speeds compared to HDDs. This results in faster OS startup, faster application loading, and more responsive overall performance.</a:t>
            </a:r>
          </a:p>
        </p:txBody>
      </p:sp>
      <p:sp>
        <p:nvSpPr>
          <p:cNvPr name="TextBox 10" id="10"/>
          <p:cNvSpPr txBox="true"/>
          <p:nvPr/>
        </p:nvSpPr>
        <p:spPr>
          <a:xfrm rot="0">
            <a:off x="167609" y="4667147"/>
            <a:ext cx="10135925" cy="1098631"/>
          </a:xfrm>
          <a:prstGeom prst="rect">
            <a:avLst/>
          </a:prstGeom>
        </p:spPr>
        <p:txBody>
          <a:bodyPr anchor="t" rtlCol="false" tIns="0" lIns="0" bIns="0" rIns="0">
            <a:spAutoFit/>
          </a:bodyPr>
          <a:lstStyle/>
          <a:p>
            <a:pPr algn="l">
              <a:lnSpc>
                <a:spcPts val="2970"/>
              </a:lnSpc>
            </a:pPr>
            <a:r>
              <a:rPr lang="en-US" sz="2121" b="true">
                <a:solidFill>
                  <a:srgbClr val="000000"/>
                </a:solidFill>
                <a:latin typeface="Open Sans Bold"/>
                <a:ea typeface="Open Sans Bold"/>
                <a:cs typeface="Open Sans Bold"/>
                <a:sym typeface="Open Sans Bold"/>
              </a:rPr>
              <a:t>Minimized Access Time</a:t>
            </a:r>
            <a:r>
              <a:rPr lang="en-US" sz="2121">
                <a:solidFill>
                  <a:srgbClr val="000000"/>
                </a:solidFill>
                <a:latin typeface="Open Sans"/>
                <a:ea typeface="Open Sans"/>
                <a:cs typeface="Open Sans"/>
                <a:sym typeface="Open Sans"/>
              </a:rPr>
              <a:t>: Due to the absence of moving parts, SSDs eliminate the seek time required in traditional hard drives. Data can be accessed almost instantly, reducing overall access time.</a:t>
            </a:r>
          </a:p>
        </p:txBody>
      </p:sp>
      <p:sp>
        <p:nvSpPr>
          <p:cNvPr name="TextBox 11" id="11"/>
          <p:cNvSpPr txBox="true"/>
          <p:nvPr/>
        </p:nvSpPr>
        <p:spPr>
          <a:xfrm rot="0">
            <a:off x="167609" y="6138183"/>
            <a:ext cx="10135925" cy="1098631"/>
          </a:xfrm>
          <a:prstGeom prst="rect">
            <a:avLst/>
          </a:prstGeom>
        </p:spPr>
        <p:txBody>
          <a:bodyPr anchor="t" rtlCol="false" tIns="0" lIns="0" bIns="0" rIns="0">
            <a:spAutoFit/>
          </a:bodyPr>
          <a:lstStyle/>
          <a:p>
            <a:pPr algn="l">
              <a:lnSpc>
                <a:spcPts val="2970"/>
              </a:lnSpc>
            </a:pPr>
            <a:r>
              <a:rPr lang="en-US" sz="2121" b="true">
                <a:solidFill>
                  <a:srgbClr val="000000"/>
                </a:solidFill>
                <a:latin typeface="Open Sans Bold"/>
                <a:ea typeface="Open Sans Bold"/>
                <a:cs typeface="Open Sans Bold"/>
                <a:sym typeface="Open Sans Bold"/>
              </a:rPr>
              <a:t>Durability and Reliability</a:t>
            </a:r>
            <a:r>
              <a:rPr lang="en-US" sz="2121">
                <a:solidFill>
                  <a:srgbClr val="000000"/>
                </a:solidFill>
                <a:latin typeface="Open Sans"/>
                <a:ea typeface="Open Sans"/>
                <a:cs typeface="Open Sans"/>
                <a:sym typeface="Open Sans"/>
              </a:rPr>
              <a:t>: Since there are no moving parts in SSDs, they are more resistant to shock, vibration and physical impact compared to HDDs. This makes them more reliable, especially in mobile environments.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040569"/>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11011541" y="3061788"/>
            <a:ext cx="6562026" cy="4739104"/>
          </a:xfrm>
          <a:custGeom>
            <a:avLst/>
            <a:gdLst/>
            <a:ahLst/>
            <a:cxnLst/>
            <a:rect r="r" b="b" t="t" l="l"/>
            <a:pathLst>
              <a:path h="4739104" w="6562026">
                <a:moveTo>
                  <a:pt x="0" y="0"/>
                </a:moveTo>
                <a:lnTo>
                  <a:pt x="6562026" y="0"/>
                </a:lnTo>
                <a:lnTo>
                  <a:pt x="6562026" y="4739104"/>
                </a:lnTo>
                <a:lnTo>
                  <a:pt x="0" y="4739104"/>
                </a:lnTo>
                <a:lnTo>
                  <a:pt x="0" y="0"/>
                </a:lnTo>
                <a:close/>
              </a:path>
            </a:pathLst>
          </a:custGeom>
          <a:blipFill>
            <a:blip r:embed="rId2"/>
            <a:stretch>
              <a:fillRect l="0" t="0" r="-8330" b="0"/>
            </a:stretch>
          </a:blipFill>
        </p:spPr>
      </p:sp>
      <p:sp>
        <p:nvSpPr>
          <p:cNvPr name="TextBox 7" id="7"/>
          <p:cNvSpPr txBox="true"/>
          <p:nvPr/>
        </p:nvSpPr>
        <p:spPr>
          <a:xfrm rot="0">
            <a:off x="178085" y="3726376"/>
            <a:ext cx="10135925" cy="1098631"/>
          </a:xfrm>
          <a:prstGeom prst="rect">
            <a:avLst/>
          </a:prstGeom>
        </p:spPr>
        <p:txBody>
          <a:bodyPr anchor="t" rtlCol="false" tIns="0" lIns="0" bIns="0" rIns="0">
            <a:spAutoFit/>
          </a:bodyPr>
          <a:lstStyle/>
          <a:p>
            <a:pPr algn="l">
              <a:lnSpc>
                <a:spcPts val="2970"/>
              </a:lnSpc>
            </a:pPr>
            <a:r>
              <a:rPr lang="en-US" sz="2121" b="true">
                <a:solidFill>
                  <a:srgbClr val="000000"/>
                </a:solidFill>
                <a:latin typeface="Open Sans Bold"/>
                <a:ea typeface="Open Sans Bold"/>
                <a:cs typeface="Open Sans Bold"/>
                <a:sym typeface="Open Sans Bold"/>
              </a:rPr>
              <a:t>Energy Saving: SSDs</a:t>
            </a:r>
            <a:r>
              <a:rPr lang="en-US" sz="2121">
                <a:solidFill>
                  <a:srgbClr val="000000"/>
                </a:solidFill>
                <a:latin typeface="Open Sans"/>
                <a:ea typeface="Open Sans"/>
                <a:cs typeface="Open Sans"/>
                <a:sym typeface="Open Sans"/>
              </a:rPr>
              <a:t> generally consume less energy than hard drives. This power efficiency can contribute to extended battery life for laptops and reduced overall power consumption in systems.</a:t>
            </a:r>
          </a:p>
        </p:txBody>
      </p:sp>
      <p:sp>
        <p:nvSpPr>
          <p:cNvPr name="TextBox 8" id="8"/>
          <p:cNvSpPr txBox="true"/>
          <p:nvPr/>
        </p:nvSpPr>
        <p:spPr>
          <a:xfrm rot="0">
            <a:off x="5183919" y="413874"/>
            <a:ext cx="7920161" cy="3350602"/>
          </a:xfrm>
          <a:prstGeom prst="rect">
            <a:avLst/>
          </a:prstGeom>
        </p:spPr>
        <p:txBody>
          <a:bodyPr anchor="t" rtlCol="false" tIns="0" lIns="0" bIns="0" rIns="0">
            <a:spAutoFit/>
          </a:bodyPr>
          <a:lstStyle/>
          <a:p>
            <a:pPr algn="ctr">
              <a:lnSpc>
                <a:spcPts val="8993"/>
              </a:lnSpc>
            </a:pPr>
            <a:r>
              <a:rPr lang="en-US" sz="6423" b="true">
                <a:solidFill>
                  <a:srgbClr val="000000"/>
                </a:solidFill>
                <a:latin typeface="Open Sans Bold"/>
                <a:ea typeface="Open Sans Bold"/>
                <a:cs typeface="Open Sans Bold"/>
                <a:sym typeface="Open Sans Bold"/>
              </a:rPr>
              <a:t>Advantages of SSDs</a:t>
            </a:r>
          </a:p>
          <a:p>
            <a:pPr algn="ctr">
              <a:lnSpc>
                <a:spcPts val="8993"/>
              </a:lnSpc>
            </a:pPr>
          </a:p>
          <a:p>
            <a:pPr algn="ctr">
              <a:lnSpc>
                <a:spcPts val="8993"/>
              </a:lnSpc>
            </a:pPr>
          </a:p>
        </p:txBody>
      </p:sp>
      <p:sp>
        <p:nvSpPr>
          <p:cNvPr name="TextBox 9" id="9"/>
          <p:cNvSpPr txBox="true"/>
          <p:nvPr/>
        </p:nvSpPr>
        <p:spPr>
          <a:xfrm rot="0">
            <a:off x="178085" y="5521297"/>
            <a:ext cx="10135925" cy="1098631"/>
          </a:xfrm>
          <a:prstGeom prst="rect">
            <a:avLst/>
          </a:prstGeom>
        </p:spPr>
        <p:txBody>
          <a:bodyPr anchor="t" rtlCol="false" tIns="0" lIns="0" bIns="0" rIns="0">
            <a:spAutoFit/>
          </a:bodyPr>
          <a:lstStyle/>
          <a:p>
            <a:pPr algn="l">
              <a:lnSpc>
                <a:spcPts val="2970"/>
              </a:lnSpc>
            </a:pPr>
            <a:r>
              <a:rPr lang="en-US" sz="2121" b="true">
                <a:solidFill>
                  <a:srgbClr val="000000"/>
                </a:solidFill>
                <a:latin typeface="Open Sans Bold"/>
                <a:ea typeface="Open Sans Bold"/>
                <a:cs typeface="Open Sans Bold"/>
                <a:sym typeface="Open Sans Bold"/>
              </a:rPr>
              <a:t>Quiet</a:t>
            </a:r>
            <a:r>
              <a:rPr lang="en-US" sz="2121">
                <a:solidFill>
                  <a:srgbClr val="000000"/>
                </a:solidFill>
                <a:latin typeface="Open Sans"/>
                <a:ea typeface="Open Sans"/>
                <a:cs typeface="Open Sans"/>
                <a:sym typeface="Open Sans"/>
              </a:rPr>
              <a:t>: Since there are no moving mechanical components, SSDs operate quietly. This is in contrast to hard drives, which can produce noise due to spinning platters and moving read/write heads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040569"/>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Freeform 6" id="6"/>
          <p:cNvSpPr/>
          <p:nvPr/>
        </p:nvSpPr>
        <p:spPr>
          <a:xfrm flipH="false" flipV="false" rot="0">
            <a:off x="5170889" y="3041464"/>
            <a:ext cx="7946223" cy="5627173"/>
          </a:xfrm>
          <a:custGeom>
            <a:avLst/>
            <a:gdLst/>
            <a:ahLst/>
            <a:cxnLst/>
            <a:rect r="r" b="b" t="t" l="l"/>
            <a:pathLst>
              <a:path h="5627173" w="7946223">
                <a:moveTo>
                  <a:pt x="0" y="0"/>
                </a:moveTo>
                <a:lnTo>
                  <a:pt x="7946222" y="0"/>
                </a:lnTo>
                <a:lnTo>
                  <a:pt x="7946222" y="5627172"/>
                </a:lnTo>
                <a:lnTo>
                  <a:pt x="0" y="5627172"/>
                </a:lnTo>
                <a:lnTo>
                  <a:pt x="0" y="0"/>
                </a:lnTo>
                <a:close/>
              </a:path>
            </a:pathLst>
          </a:custGeom>
          <a:blipFill>
            <a:blip r:embed="rId2"/>
            <a:stretch>
              <a:fillRect l="0" t="-5908" r="0" b="0"/>
            </a:stretch>
          </a:blipFill>
        </p:spPr>
      </p:sp>
      <p:sp>
        <p:nvSpPr>
          <p:cNvPr name="TextBox 7" id="7"/>
          <p:cNvSpPr txBox="true"/>
          <p:nvPr/>
        </p:nvSpPr>
        <p:spPr>
          <a:xfrm rot="0">
            <a:off x="5595813" y="6068"/>
            <a:ext cx="7096375" cy="4330424"/>
          </a:xfrm>
          <a:prstGeom prst="rect">
            <a:avLst/>
          </a:prstGeom>
        </p:spPr>
        <p:txBody>
          <a:bodyPr anchor="t" rtlCol="false" tIns="0" lIns="0" bIns="0" rIns="0">
            <a:spAutoFit/>
          </a:bodyPr>
          <a:lstStyle/>
          <a:p>
            <a:pPr algn="ctr">
              <a:lnSpc>
                <a:spcPts val="11617"/>
              </a:lnSpc>
            </a:pPr>
            <a:r>
              <a:rPr lang="en-US" sz="8298" b="true">
                <a:solidFill>
                  <a:srgbClr val="000000"/>
                </a:solidFill>
                <a:latin typeface="Open Sans Bold"/>
                <a:ea typeface="Open Sans Bold"/>
                <a:cs typeface="Open Sans Bold"/>
                <a:sym typeface="Open Sans Bold"/>
              </a:rPr>
              <a:t>Types of SSDs</a:t>
            </a:r>
          </a:p>
          <a:p>
            <a:pPr algn="ctr">
              <a:lnSpc>
                <a:spcPts val="11617"/>
              </a:lnSpc>
            </a:pPr>
          </a:p>
          <a:p>
            <a:pPr algn="ctr">
              <a:lnSpc>
                <a:spcPts val="11617"/>
              </a:lnSpc>
            </a:pPr>
          </a:p>
        </p:txBody>
      </p:sp>
      <p:sp>
        <p:nvSpPr>
          <p:cNvPr name="TextBox 8" id="8"/>
          <p:cNvSpPr txBox="true"/>
          <p:nvPr/>
        </p:nvSpPr>
        <p:spPr>
          <a:xfrm rot="0">
            <a:off x="2227607" y="1672121"/>
            <a:ext cx="13832786" cy="1095926"/>
          </a:xfrm>
          <a:prstGeom prst="rect">
            <a:avLst/>
          </a:prstGeom>
        </p:spPr>
        <p:txBody>
          <a:bodyPr anchor="t" rtlCol="false" tIns="0" lIns="0" bIns="0" rIns="0">
            <a:spAutoFit/>
          </a:bodyPr>
          <a:lstStyle/>
          <a:p>
            <a:pPr algn="ctr">
              <a:lnSpc>
                <a:spcPts val="4446"/>
              </a:lnSpc>
            </a:pPr>
            <a:r>
              <a:rPr lang="en-US" sz="3176">
                <a:solidFill>
                  <a:srgbClr val="000000"/>
                </a:solidFill>
                <a:latin typeface="Open Sans"/>
                <a:ea typeface="Open Sans"/>
                <a:cs typeface="Open Sans"/>
                <a:sym typeface="Open Sans"/>
              </a:rPr>
              <a:t>There are several types of SSDs, each with their own features and benefits. Here are the main types of SSD</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040569"/>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TextBox 6" id="6"/>
          <p:cNvSpPr txBox="true"/>
          <p:nvPr/>
        </p:nvSpPr>
        <p:spPr>
          <a:xfrm rot="0">
            <a:off x="6872251" y="404365"/>
            <a:ext cx="3945731" cy="2204996"/>
          </a:xfrm>
          <a:prstGeom prst="rect">
            <a:avLst/>
          </a:prstGeom>
        </p:spPr>
        <p:txBody>
          <a:bodyPr anchor="t" rtlCol="false" tIns="0" lIns="0" bIns="0" rIns="0">
            <a:spAutoFit/>
          </a:bodyPr>
          <a:lstStyle/>
          <a:p>
            <a:pPr algn="ctr">
              <a:lnSpc>
                <a:spcPts val="6459"/>
              </a:lnSpc>
            </a:pPr>
            <a:r>
              <a:rPr lang="en-US" sz="4614" b="true">
                <a:solidFill>
                  <a:srgbClr val="000000"/>
                </a:solidFill>
                <a:latin typeface="Open Sans Bold"/>
                <a:ea typeface="Open Sans Bold"/>
                <a:cs typeface="Open Sans Bold"/>
                <a:sym typeface="Open Sans Bold"/>
              </a:rPr>
              <a:t>Types of SSDs</a:t>
            </a:r>
          </a:p>
          <a:p>
            <a:pPr algn="ctr">
              <a:lnSpc>
                <a:spcPts val="5619"/>
              </a:lnSpc>
            </a:pPr>
          </a:p>
          <a:p>
            <a:pPr algn="ctr">
              <a:lnSpc>
                <a:spcPts val="5619"/>
              </a:lnSpc>
            </a:pPr>
          </a:p>
        </p:txBody>
      </p:sp>
      <p:sp>
        <p:nvSpPr>
          <p:cNvPr name="TextBox 7" id="7"/>
          <p:cNvSpPr txBox="true"/>
          <p:nvPr/>
        </p:nvSpPr>
        <p:spPr>
          <a:xfrm rot="0">
            <a:off x="146961" y="3722173"/>
            <a:ext cx="17396311" cy="2068528"/>
          </a:xfrm>
          <a:prstGeom prst="rect">
            <a:avLst/>
          </a:prstGeom>
        </p:spPr>
        <p:txBody>
          <a:bodyPr anchor="t" rtlCol="false" tIns="0" lIns="0" bIns="0" rIns="0">
            <a:spAutoFit/>
          </a:bodyPr>
          <a:lstStyle/>
          <a:p>
            <a:pPr algn="ctr">
              <a:lnSpc>
                <a:spcPts val="5591"/>
              </a:lnSpc>
            </a:pPr>
            <a:r>
              <a:rPr lang="en-US" sz="3994">
                <a:solidFill>
                  <a:srgbClr val="000000"/>
                </a:solidFill>
                <a:latin typeface="Open Sans"/>
                <a:ea typeface="Open Sans"/>
                <a:cs typeface="Open Sans"/>
                <a:sym typeface="Open Sans"/>
              </a:rPr>
              <a:t>It is important to choose the type of SSD based on the specific needs of the user or application, taking into account performance, capacity, compatibility and cost.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538091" y="9118356"/>
            <a:ext cx="5133582" cy="4779365"/>
            <a:chOff x="0" y="0"/>
            <a:chExt cx="6350000" cy="5911850"/>
          </a:xfrm>
        </p:grpSpPr>
        <p:sp>
          <p:nvSpPr>
            <p:cNvPr name="Freeform 3" id="3"/>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grpSp>
        <p:nvGrpSpPr>
          <p:cNvPr name="Group 4" id="4"/>
          <p:cNvGrpSpPr>
            <a:grpSpLocks noChangeAspect="true"/>
          </p:cNvGrpSpPr>
          <p:nvPr/>
        </p:nvGrpSpPr>
        <p:grpSpPr>
          <a:xfrm rot="-10800000">
            <a:off x="16249345" y="-3750665"/>
            <a:ext cx="5133582" cy="4779365"/>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3131"/>
            </a:solidFill>
            <a:ln w="12700">
              <a:solidFill>
                <a:srgbClr val="000000"/>
              </a:solidFill>
            </a:ln>
          </p:spPr>
        </p:sp>
      </p:grpSp>
      <p:sp>
        <p:nvSpPr>
          <p:cNvPr name="TextBox 6" id="6"/>
          <p:cNvSpPr txBox="true"/>
          <p:nvPr/>
        </p:nvSpPr>
        <p:spPr>
          <a:xfrm rot="0">
            <a:off x="2228531" y="427949"/>
            <a:ext cx="13830939" cy="2230063"/>
          </a:xfrm>
          <a:prstGeom prst="rect">
            <a:avLst/>
          </a:prstGeom>
        </p:spPr>
        <p:txBody>
          <a:bodyPr anchor="t" rtlCol="false" tIns="0" lIns="0" bIns="0" rIns="0">
            <a:spAutoFit/>
          </a:bodyPr>
          <a:lstStyle/>
          <a:p>
            <a:pPr algn="ctr">
              <a:lnSpc>
                <a:spcPts val="9092"/>
              </a:lnSpc>
            </a:pPr>
            <a:r>
              <a:rPr lang="en-US" b="true" sz="6494">
                <a:solidFill>
                  <a:srgbClr val="000000"/>
                </a:solidFill>
                <a:latin typeface="Open Sans Bold"/>
                <a:ea typeface="Open Sans Bold"/>
                <a:cs typeface="Open Sans Bold"/>
                <a:sym typeface="Open Sans Bold"/>
                <a:hlinkClick r:id="rId2" tooltip="https://www.youtube.com/watch?v=SH7XSYJgd5E&amp;t=97s"/>
              </a:rPr>
              <a:t>Installing a Solid State Drive (SSD)</a:t>
            </a:r>
          </a:p>
          <a:p>
            <a:pPr algn="ctr">
              <a:lnSpc>
                <a:spcPts val="9092"/>
              </a:lnSpc>
            </a:pPr>
          </a:p>
        </p:txBody>
      </p:sp>
      <p:sp>
        <p:nvSpPr>
          <p:cNvPr name="TextBox 7" id="7"/>
          <p:cNvSpPr txBox="true"/>
          <p:nvPr/>
        </p:nvSpPr>
        <p:spPr>
          <a:xfrm rot="0">
            <a:off x="0" y="1759729"/>
            <a:ext cx="18288000" cy="1417318"/>
          </a:xfrm>
          <a:prstGeom prst="rect">
            <a:avLst/>
          </a:prstGeom>
        </p:spPr>
        <p:txBody>
          <a:bodyPr anchor="t" rtlCol="false" tIns="0" lIns="0" bIns="0" rIns="0">
            <a:spAutoFit/>
          </a:bodyPr>
          <a:lstStyle/>
          <a:p>
            <a:pPr algn="ctr">
              <a:lnSpc>
                <a:spcPts val="3780"/>
              </a:lnSpc>
            </a:pPr>
            <a:r>
              <a:rPr lang="en-US" sz="2700">
                <a:solidFill>
                  <a:srgbClr val="000000"/>
                </a:solidFill>
                <a:latin typeface="Open Sans"/>
                <a:ea typeface="Open Sans"/>
                <a:cs typeface="Open Sans"/>
                <a:sym typeface="Open Sans"/>
              </a:rPr>
              <a:t>Installing a Solid State Drive (SSD) is a great way to boost the performance of your computer, especially if you're upgrading from a traditional Hard Disk Drive (HDD). Here's a general guide on how to install an SSD:</a:t>
            </a:r>
          </a:p>
          <a:p>
            <a:pPr algn="ctr">
              <a:lnSpc>
                <a:spcPts val="3780"/>
              </a:lnSpc>
            </a:pPr>
          </a:p>
        </p:txBody>
      </p:sp>
      <p:sp>
        <p:nvSpPr>
          <p:cNvPr name="TextBox 8" id="8"/>
          <p:cNvSpPr txBox="true"/>
          <p:nvPr/>
        </p:nvSpPr>
        <p:spPr>
          <a:xfrm rot="0">
            <a:off x="0" y="3281045"/>
            <a:ext cx="18288000" cy="3964939"/>
          </a:xfrm>
          <a:prstGeom prst="rect">
            <a:avLst/>
          </a:prstGeom>
        </p:spPr>
        <p:txBody>
          <a:bodyPr anchor="t" rtlCol="false" tIns="0" lIns="0" bIns="0" rIns="0">
            <a:spAutoFit/>
          </a:bodyPr>
          <a:lstStyle/>
          <a:p>
            <a:pPr algn="ctr">
              <a:lnSpc>
                <a:spcPts val="4200"/>
              </a:lnSpc>
            </a:pPr>
            <a:r>
              <a:rPr lang="en-US" sz="3000" b="true">
                <a:solidFill>
                  <a:srgbClr val="000000"/>
                </a:solidFill>
                <a:latin typeface="Open Sans Bold"/>
                <a:ea typeface="Open Sans Bold"/>
                <a:cs typeface="Open Sans Bold"/>
                <a:sym typeface="Open Sans Bold"/>
              </a:rPr>
              <a:t>Before you begin </a:t>
            </a:r>
          </a:p>
          <a:p>
            <a:pPr algn="ctr">
              <a:lnSpc>
                <a:spcPts val="4200"/>
              </a:lnSpc>
            </a:pPr>
          </a:p>
          <a:p>
            <a:pPr algn="just">
              <a:lnSpc>
                <a:spcPts val="3780"/>
              </a:lnSpc>
            </a:pPr>
            <a:r>
              <a:rPr lang="en-US" sz="2700" b="true">
                <a:solidFill>
                  <a:srgbClr val="000000"/>
                </a:solidFill>
                <a:latin typeface="Open Sans Bold"/>
                <a:ea typeface="Open Sans Bold"/>
                <a:cs typeface="Open Sans Bold"/>
                <a:sym typeface="Open Sans Bold"/>
              </a:rPr>
              <a:t>Backup your data</a:t>
            </a:r>
            <a:r>
              <a:rPr lang="en-US" sz="2700">
                <a:solidFill>
                  <a:srgbClr val="000000"/>
                </a:solidFill>
                <a:latin typeface="Open Sans"/>
                <a:ea typeface="Open Sans"/>
                <a:cs typeface="Open Sans"/>
                <a:sym typeface="Open Sans"/>
              </a:rPr>
              <a:t>: Before making any hardware changes, it's crucial to back up your important data. This ensures that if anything goes wrong during the installation process, your data is safe.</a:t>
            </a:r>
          </a:p>
          <a:p>
            <a:pPr algn="ctr">
              <a:lnSpc>
                <a:spcPts val="3780"/>
              </a:lnSpc>
            </a:pPr>
          </a:p>
          <a:p>
            <a:pPr algn="l">
              <a:lnSpc>
                <a:spcPts val="3919"/>
              </a:lnSpc>
            </a:pPr>
            <a:r>
              <a:rPr lang="en-US" sz="2799" b="true">
                <a:solidFill>
                  <a:srgbClr val="000000"/>
                </a:solidFill>
                <a:latin typeface="Open Sans Bold"/>
                <a:ea typeface="Open Sans Bold"/>
                <a:cs typeface="Open Sans Bold"/>
                <a:sym typeface="Open Sans Bold"/>
              </a:rPr>
              <a:t> Gather necessary tools</a:t>
            </a:r>
            <a:r>
              <a:rPr lang="en-US" sz="2799">
                <a:solidFill>
                  <a:srgbClr val="000000"/>
                </a:solidFill>
                <a:latin typeface="Open Sans"/>
                <a:ea typeface="Open Sans"/>
                <a:cs typeface="Open Sans"/>
                <a:sym typeface="Open Sans"/>
              </a:rPr>
              <a:t>: You'll likely need a screwdriver (typically Phillips-head), and depending on your computer, you might need additional tools to open the case.</a:t>
            </a:r>
          </a:p>
          <a:p>
            <a:pPr algn="l">
              <a:lnSpc>
                <a:spcPts val="39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DAFRugae-sQ</dc:identifier>
  <dcterms:modified xsi:type="dcterms:W3CDTF">2011-08-01T06:04:30Z</dcterms:modified>
  <cp:revision>1</cp:revision>
  <dc:title>Diaporama Commercial Rapport d'Entreprise Annuel Société Géométrique Bleu</dc:title>
</cp:coreProperties>
</file>